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40" r:id="rId3"/>
    <p:sldId id="314" r:id="rId4"/>
    <p:sldId id="341" r:id="rId5"/>
    <p:sldId id="312" r:id="rId6"/>
    <p:sldId id="313" r:id="rId7"/>
    <p:sldId id="315" r:id="rId8"/>
    <p:sldId id="316" r:id="rId9"/>
    <p:sldId id="257" r:id="rId10"/>
    <p:sldId id="258" r:id="rId11"/>
    <p:sldId id="291" r:id="rId12"/>
    <p:sldId id="292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1" r:id="rId25"/>
    <p:sldId id="273" r:id="rId26"/>
    <p:sldId id="270" r:id="rId27"/>
    <p:sldId id="272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8" r:id="rId41"/>
    <p:sldId id="287" r:id="rId42"/>
    <p:sldId id="289" r:id="rId43"/>
    <p:sldId id="286" r:id="rId44"/>
    <p:sldId id="310" r:id="rId45"/>
    <p:sldId id="302" r:id="rId46"/>
    <p:sldId id="296" r:id="rId47"/>
    <p:sldId id="297" r:id="rId48"/>
    <p:sldId id="298" r:id="rId49"/>
    <p:sldId id="303" r:id="rId50"/>
    <p:sldId id="294" r:id="rId51"/>
    <p:sldId id="293" r:id="rId52"/>
    <p:sldId id="295" r:id="rId53"/>
    <p:sldId id="299" r:id="rId54"/>
    <p:sldId id="317" r:id="rId55"/>
    <p:sldId id="320" r:id="rId56"/>
    <p:sldId id="301" r:id="rId57"/>
    <p:sldId id="300" r:id="rId58"/>
    <p:sldId id="327" r:id="rId59"/>
    <p:sldId id="328" r:id="rId60"/>
    <p:sldId id="325" r:id="rId61"/>
    <p:sldId id="338" r:id="rId62"/>
    <p:sldId id="331" r:id="rId63"/>
    <p:sldId id="334" r:id="rId64"/>
    <p:sldId id="332" r:id="rId65"/>
    <p:sldId id="335" r:id="rId66"/>
    <p:sldId id="333" r:id="rId67"/>
    <p:sldId id="329" r:id="rId68"/>
    <p:sldId id="336" r:id="rId69"/>
    <p:sldId id="330" r:id="rId70"/>
    <p:sldId id="337" r:id="rId71"/>
    <p:sldId id="322" r:id="rId72"/>
    <p:sldId id="339" r:id="rId73"/>
    <p:sldId id="304" r:id="rId74"/>
    <p:sldId id="326" r:id="rId75"/>
    <p:sldId id="323" r:id="rId76"/>
    <p:sldId id="311" r:id="rId77"/>
    <p:sldId id="305" r:id="rId78"/>
    <p:sldId id="306" r:id="rId79"/>
    <p:sldId id="307" r:id="rId80"/>
    <p:sldId id="308" r:id="rId81"/>
    <p:sldId id="30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8198D4B-9A57-5A45-B675-309DCB7F3457}">
          <p14:sldIdLst>
            <p14:sldId id="256"/>
          </p14:sldIdLst>
        </p14:section>
        <p14:section name="Overview" id="{2C51E47F-640D-B743-AC9A-A6374C6D2379}">
          <p14:sldIdLst>
            <p14:sldId id="340"/>
            <p14:sldId id="314"/>
            <p14:sldId id="341"/>
            <p14:sldId id="312"/>
            <p14:sldId id="313"/>
            <p14:sldId id="315"/>
            <p14:sldId id="316"/>
            <p14:sldId id="257"/>
            <p14:sldId id="258"/>
            <p14:sldId id="291"/>
            <p14:sldId id="292"/>
            <p14:sldId id="259"/>
            <p14:sldId id="260"/>
          </p14:sldIdLst>
        </p14:section>
        <p14:section name="Messenger Wahl" id="{8A06F2FE-60D3-3D41-8CF9-59C9749EF7B2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How it FB Bots works" id="{999D64DE-45CB-7B4E-A578-47601D1EC02C}">
          <p14:sldIdLst>
            <p14:sldId id="267"/>
            <p14:sldId id="268"/>
            <p14:sldId id="269"/>
            <p14:sldId id="271"/>
            <p14:sldId id="273"/>
            <p14:sldId id="270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FaaS Infrastructur" id="{8E651F1A-6CE3-4C40-ADB8-86FC20170194}">
          <p14:sldIdLst>
            <p14:sldId id="285"/>
            <p14:sldId id="288"/>
            <p14:sldId id="287"/>
            <p14:sldId id="289"/>
            <p14:sldId id="286"/>
            <p14:sldId id="310"/>
          </p14:sldIdLst>
        </p14:section>
        <p14:section name="AI" id="{22BC5707-CD53-734D-A39A-2FE34AACB7BF}">
          <p14:sldIdLst>
            <p14:sldId id="302"/>
            <p14:sldId id="296"/>
            <p14:sldId id="297"/>
            <p14:sldId id="298"/>
            <p14:sldId id="303"/>
            <p14:sldId id="294"/>
            <p14:sldId id="293"/>
            <p14:sldId id="295"/>
            <p14:sldId id="299"/>
            <p14:sldId id="317"/>
            <p14:sldId id="320"/>
            <p14:sldId id="301"/>
            <p14:sldId id="300"/>
            <p14:sldId id="327"/>
            <p14:sldId id="328"/>
            <p14:sldId id="325"/>
            <p14:sldId id="338"/>
            <p14:sldId id="331"/>
            <p14:sldId id="334"/>
            <p14:sldId id="332"/>
            <p14:sldId id="335"/>
            <p14:sldId id="333"/>
            <p14:sldId id="329"/>
            <p14:sldId id="336"/>
            <p14:sldId id="330"/>
            <p14:sldId id="337"/>
            <p14:sldId id="322"/>
            <p14:sldId id="339"/>
            <p14:sldId id="304"/>
            <p14:sldId id="326"/>
            <p14:sldId id="323"/>
            <p14:sldId id="311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5" orient="horz" pos="3249" userDrawn="1">
          <p15:clr>
            <a:srgbClr val="A4A3A4"/>
          </p15:clr>
        </p15:guide>
        <p15:guide id="6" pos="57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Koch" initials="PK" lastIdx="2" clrIdx="0">
    <p:extLst>
      <p:ext uri="{19B8F6BF-5375-455C-9EA6-DF929625EA0E}">
        <p15:presenceInfo xmlns:p15="http://schemas.microsoft.com/office/powerpoint/2012/main" userId="d17a8ce3a634ce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05" autoAdjust="0"/>
    <p:restoredTop sz="86259"/>
  </p:normalViewPr>
  <p:slideViewPr>
    <p:cSldViewPr snapToGrid="0" showGuides="1">
      <p:cViewPr varScale="1">
        <p:scale>
          <a:sx n="110" d="100"/>
          <a:sy n="110" d="100"/>
        </p:scale>
        <p:origin x="464" y="168"/>
      </p:cViewPr>
      <p:guideLst>
        <p:guide orient="horz" pos="2160"/>
        <p:guide pos="3817"/>
        <p:guide pos="1912"/>
        <p:guide orient="horz" pos="3249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627EF-7472-4B9D-9C2B-EF039A36AE42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16E83-0E5B-48AE-85F6-311199F2933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49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6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Immer mehr aufkommende Dienste wie Alexa, Google Assist und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co.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zeigen, dass die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künden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mehr und mehr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Natürlich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sprachliche eingaben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aktzeptieren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58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19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WhatsApp Business Q1 2018 aber nur für Android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256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haben Facebook Messenger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ausgewählt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 es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unsere Kunden die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größte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Relevanz besitzt. 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410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Hohe Marktdurchsetzung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747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Omnichannel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Nicht nur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Modiletelefonen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sondern auch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Unabhängig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Handynummer und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Gerätettyp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810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359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05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4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10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alle neuen Kollegen die es noch nicht kennen. Was wir euch heute Zeigen, bzw. </a:t>
            </a:r>
            <a:r>
              <a:rPr lang="de-DE" dirty="0" err="1"/>
              <a:t>anteasern</a:t>
            </a:r>
            <a:r>
              <a:rPr lang="de-DE" dirty="0"/>
              <a:t> wollen ist das Ergebnis unsere </a:t>
            </a:r>
            <a:r>
              <a:rPr lang="de-DE" dirty="0" err="1"/>
              <a:t>Inovation</a:t>
            </a:r>
            <a:r>
              <a:rPr lang="de-DE" dirty="0"/>
              <a:t> </a:t>
            </a:r>
            <a:r>
              <a:rPr lang="de-DE" dirty="0" err="1"/>
              <a:t>Labls</a:t>
            </a:r>
            <a:r>
              <a:rPr lang="de-DE" dirty="0"/>
              <a:t>. </a:t>
            </a:r>
          </a:p>
          <a:p>
            <a:r>
              <a:rPr lang="de-DE" dirty="0"/>
              <a:t>Aber was ist das Genau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364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653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01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854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571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512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269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853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8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141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59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4 Wochen Zeit ohne jeden Projektstress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01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839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636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977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82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Viele </a:t>
            </a:r>
            <a:r>
              <a:rPr lang="de-DE" dirty="0" err="1"/>
              <a:t>wege</a:t>
            </a:r>
            <a:r>
              <a:rPr lang="de-DE" dirty="0"/>
              <a:t> führen zum Ziel. Aber was ist unsere Lösung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5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063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76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987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2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waren 3 </a:t>
            </a:r>
            <a:r>
              <a:rPr lang="de-DE" dirty="0" err="1"/>
              <a:t>Senacor</a:t>
            </a:r>
            <a:r>
              <a:rPr lang="de-DE" dirty="0"/>
              <a:t> Entwickler: Stefan, Marlon und 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wir drei hatten nur ein Ziel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702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Einfach in ruhe Kickern….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630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 Ich meine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05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warum das alles?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909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Zeiten der Digitalisierung</a:t>
            </a:r>
            <a:b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 mehr und mehr versucht Dienste den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künden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direkt und einfach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zugänglich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machen 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51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071B-2AB5-48FC-B1A1-9E286221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C4F80-9E5C-4302-93BC-31DD7F4FC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D581-C415-4FE4-BF4E-5B15ED84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4AF45-FC59-416B-99CA-717B1435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B3404-589D-435A-A663-B35C7FC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77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4A91-75BA-4CB8-84E4-BEC938CC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DB725-42B7-4321-89A3-57E40DE69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9974F-5ACE-4246-BBAC-5C18F044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08419-48FD-4283-92E6-AB5E1F97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2959-FFB7-4DE4-BCBE-D559DCF1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29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60782-BD5F-41DE-BA8F-E5C020B5E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9AB0A1-06D8-4188-B690-E3950700D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7315D-2197-4ED9-9473-AE6FF436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5F02D-D44F-491D-BAAA-987D86DA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038FA-EB53-4246-B293-5DDF222C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03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2636-345C-4B4D-8415-CD9281C8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EDD0-1871-4221-84D9-6BEC49EFA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B186C-8434-4825-9F1F-24C73208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42048-3AAF-4438-9BC5-BD770AC0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C852D-857E-40F5-870E-70F7C346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9DC3-9865-439C-80FD-06BE3338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52D08-DE4B-4A19-8772-227D0240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2399D-95A5-4B69-AB8D-BA935080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7D8AB-441A-437F-87A7-0BB0FFDD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1B4A2-78BA-43A3-BAE4-D4D8701B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29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344A-57AA-4EB0-B9AF-6FC4793A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29B64-991D-413B-85F0-858D8C485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46ECD-9119-4CC1-9042-F66621076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157FF-AA1F-46D3-A7A9-0D0C8C25F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E6A0C-7AC9-4B54-A08A-8BA7F1EA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2FE53-648E-4A6F-B989-73169D7C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49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B910-D2D8-42E6-9D4B-FF6A8C4B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4AF12-67DB-41AC-A9EF-84A0FAF70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BC8D8-DE73-4A39-95D9-F567B7D3C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145EB-561F-419E-A7DF-9C42DF33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8036D-F689-407E-B423-65BE7F106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2793D-6277-4578-9942-1BD7009B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BCF60-8DF3-4615-AAB5-821DE821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F2C93-252B-4DBB-9277-E59F65C4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04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512B-2A18-4277-9FCD-4742F4B5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47D8E-78D1-4347-B780-645F3057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A9B2A-EA34-4590-87A0-D45B8F64A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7A63-711E-4A0C-93E1-9F2A2839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8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EAE41-A7BB-45F7-AB9F-E61D9CE2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EB0415-4BDD-4157-BDEF-4E82A202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BFADC-AB86-4721-A1B4-C491187E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55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F33D-0B9E-4D17-8D59-EDE868BF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C99A-F761-47D0-9FD6-40444A242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BD624-AA99-409E-8F6C-F13EE19C9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9CBE8-D28C-45E4-9C7D-94A8D2F4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AE543-43BE-4881-9482-4D69F520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47FD0-BA05-4AC7-8F4F-82214E2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11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3C19-5383-4764-B918-AA82A34C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19CBF-DA84-4D14-A1C8-EE8D988D9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939B9-577A-487F-AC42-F2F73A6A0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828D0-3730-47BA-87E7-F4BDC760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4D92B-F887-442B-B9EA-C68FF5F7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DAAC6-778F-4734-A04F-50E4D2A3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28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CE108-4701-4AC3-B131-07A3CCBD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B4733-AFE9-4DFF-8666-25A57ECD1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0371D-8F02-48B2-948C-2A903EA17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831-42EB-4EA0-B998-437EDEFBBDF3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4A17C-0594-4C66-82AB-429A0E675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32170-74C4-4E41-A4F3-FBB5310E7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6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1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.xml"/><Relationship Id="rId7" Type="http://schemas.openxmlformats.org/officeDocument/2006/relationships/image" Target="../media/image16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4" Type="http://schemas.openxmlformats.org/officeDocument/2006/relationships/tags" Target="../tags/tag12.xml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enacor/InnoLabFacebookMessenger/raw/master/docs/facebook_chatbot_with_ai/wit_ai/entity.png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senacor/InnoLabFacebookMessenger/raw/master/docs/facebook_chatbot_with_ai/lex/aws_lex_configure_bot.png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1.jpeg"/><Relationship Id="rId7" Type="http://schemas.openxmlformats.org/officeDocument/2006/relationships/image" Target="../media/image42.png"/><Relationship Id="rId12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62.jpeg"/><Relationship Id="rId9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7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80.png"/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12" Type="http://schemas.openxmlformats.org/officeDocument/2006/relationships/image" Target="../media/image40.png"/><Relationship Id="rId17" Type="http://schemas.openxmlformats.org/officeDocument/2006/relationships/image" Target="../media/image46.png"/><Relationship Id="rId2" Type="http://schemas.openxmlformats.org/officeDocument/2006/relationships/image" Target="../media/image44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microsoft.com/office/2007/relationships/hdphoto" Target="../media/hdphoto2.wdp"/><Relationship Id="rId5" Type="http://schemas.openxmlformats.org/officeDocument/2006/relationships/image" Target="../media/image43.png"/><Relationship Id="rId15" Type="http://schemas.openxmlformats.org/officeDocument/2006/relationships/image" Target="../media/image81.png"/><Relationship Id="rId10" Type="http://schemas.openxmlformats.org/officeDocument/2006/relationships/image" Target="../media/image79.png"/><Relationship Id="rId4" Type="http://schemas.openxmlformats.org/officeDocument/2006/relationships/image" Target="../media/image42.png"/><Relationship Id="rId9" Type="http://schemas.openxmlformats.org/officeDocument/2006/relationships/image" Target="../media/image63.png"/><Relationship Id="rId1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3.wdp"/><Relationship Id="rId3" Type="http://schemas.openxmlformats.org/officeDocument/2006/relationships/image" Target="../media/image78.png"/><Relationship Id="rId7" Type="http://schemas.microsoft.com/office/2007/relationships/hdphoto" Target="../media/hdphoto2.wdp"/><Relationship Id="rId12" Type="http://schemas.openxmlformats.org/officeDocument/2006/relationships/image" Target="../media/image81.png"/><Relationship Id="rId17" Type="http://schemas.openxmlformats.org/officeDocument/2006/relationships/image" Target="../media/image42.png"/><Relationship Id="rId2" Type="http://schemas.openxmlformats.org/officeDocument/2006/relationships/image" Target="../media/image43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45.png"/><Relationship Id="rId5" Type="http://schemas.openxmlformats.org/officeDocument/2006/relationships/image" Target="../media/image46.png"/><Relationship Id="rId15" Type="http://schemas.openxmlformats.org/officeDocument/2006/relationships/image" Target="../media/image62.jpeg"/><Relationship Id="rId10" Type="http://schemas.openxmlformats.org/officeDocument/2006/relationships/image" Target="../media/image80.png"/><Relationship Id="rId4" Type="http://schemas.microsoft.com/office/2007/relationships/hdphoto" Target="../media/hdphoto1.wdp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80.png"/><Relationship Id="rId3" Type="http://schemas.openxmlformats.org/officeDocument/2006/relationships/image" Target="../media/image43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42.png"/><Relationship Id="rId2" Type="http://schemas.openxmlformats.org/officeDocument/2006/relationships/image" Target="../media/image4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microsoft.com/office/2007/relationships/hdphoto" Target="../media/hdphoto1.wdp"/><Relationship Id="rId15" Type="http://schemas.openxmlformats.org/officeDocument/2006/relationships/image" Target="../media/image62.jpeg"/><Relationship Id="rId10" Type="http://schemas.openxmlformats.org/officeDocument/2006/relationships/image" Target="../media/image45.png"/><Relationship Id="rId4" Type="http://schemas.openxmlformats.org/officeDocument/2006/relationships/image" Target="../media/image78.png"/><Relationship Id="rId9" Type="http://schemas.openxmlformats.org/officeDocument/2006/relationships/image" Target="../media/image46.png"/><Relationship Id="rId1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microsoft.com/office/2007/relationships/hdphoto" Target="../media/hdphoto2.wdp"/><Relationship Id="rId12" Type="http://schemas.openxmlformats.org/officeDocument/2006/relationships/image" Target="../media/image63.png"/><Relationship Id="rId17" Type="http://schemas.openxmlformats.org/officeDocument/2006/relationships/image" Target="../media/image42.png"/><Relationship Id="rId2" Type="http://schemas.openxmlformats.org/officeDocument/2006/relationships/image" Target="../media/image4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62.jpeg"/><Relationship Id="rId5" Type="http://schemas.microsoft.com/office/2007/relationships/hdphoto" Target="../media/hdphoto1.wdp"/><Relationship Id="rId15" Type="http://schemas.microsoft.com/office/2007/relationships/hdphoto" Target="../media/hdphoto3.wdp"/><Relationship Id="rId10" Type="http://schemas.openxmlformats.org/officeDocument/2006/relationships/image" Target="../media/image80.png"/><Relationship Id="rId4" Type="http://schemas.openxmlformats.org/officeDocument/2006/relationships/image" Target="../media/image78.png"/><Relationship Id="rId9" Type="http://schemas.openxmlformats.org/officeDocument/2006/relationships/image" Target="../media/image46.pn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86840" y="5406390"/>
            <a:ext cx="9144000" cy="674370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Chat-Bots für den Facebook Messenger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6035040"/>
            <a:ext cx="9144000" cy="411480"/>
          </a:xfrm>
        </p:spPr>
        <p:txBody>
          <a:bodyPr>
            <a:normAutofit lnSpcReduction="10000"/>
          </a:bodyPr>
          <a:lstStyle/>
          <a:p>
            <a:r>
              <a:rPr lang="de-DE" dirty="0" err="1">
                <a:latin typeface="+mj-lt"/>
              </a:rPr>
              <a:t>Conversational</a:t>
            </a:r>
            <a:r>
              <a:rPr lang="de-DE" dirty="0">
                <a:latin typeface="+mj-lt"/>
              </a:rPr>
              <a:t> Bot mit </a:t>
            </a:r>
            <a:r>
              <a:rPr lang="de-DE" dirty="0" err="1">
                <a:latin typeface="+mj-lt"/>
              </a:rPr>
              <a:t>Dialogflow</a:t>
            </a:r>
            <a:r>
              <a:rPr lang="de-DE" dirty="0">
                <a:latin typeface="+mj-lt"/>
              </a:rPr>
              <a:t> auf AWS </a:t>
            </a:r>
            <a:r>
              <a:rPr lang="de-DE" dirty="0" err="1">
                <a:latin typeface="+mj-lt"/>
              </a:rPr>
              <a:t>Serverless</a:t>
            </a:r>
            <a:endParaRPr lang="de-DE" dirty="0"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43C5E4-3561-B748-94CE-011A7785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362710"/>
            <a:ext cx="7200000" cy="249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1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04014" y="2074753"/>
            <a:ext cx="1086579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Oracle-Studie:</a:t>
            </a:r>
          </a:p>
          <a:p>
            <a:r>
              <a:rPr lang="de-DE" sz="6000" b="1" dirty="0"/>
              <a:t>„</a:t>
            </a:r>
            <a:r>
              <a:rPr lang="de-DE" sz="6000" b="1" dirty="0" err="1"/>
              <a:t>Chatbots</a:t>
            </a:r>
            <a:r>
              <a:rPr lang="de-DE" sz="6000" b="1" dirty="0"/>
              <a:t> haben im Jahr 2020 </a:t>
            </a:r>
          </a:p>
          <a:p>
            <a:r>
              <a:rPr lang="de-DE" sz="6000" b="1" dirty="0"/>
              <a:t>den Kundendienst übernommen“</a:t>
            </a:r>
            <a:endParaRPr lang="de-DE" sz="3600" b="1" dirty="0"/>
          </a:p>
        </p:txBody>
      </p:sp>
      <p:sp>
        <p:nvSpPr>
          <p:cNvPr id="3" name="Textfeld 2"/>
          <p:cNvSpPr txBox="1"/>
          <p:nvPr/>
        </p:nvSpPr>
        <p:spPr>
          <a:xfrm>
            <a:off x="191386" y="6488668"/>
            <a:ext cx="9749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www.horizont.net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nachrichten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/Oracle-Studie-Chatbots-haben-im-Jahr-2020-den-Kundendienst-uebernommen-144724</a:t>
            </a:r>
          </a:p>
        </p:txBody>
      </p:sp>
    </p:spTree>
    <p:extLst>
      <p:ext uri="{BB962C8B-B14F-4D97-AF65-F5344CB8AC3E}">
        <p14:creationId xmlns:p14="http://schemas.microsoft.com/office/powerpoint/2010/main" val="59381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02EDDD9-62E8-F140-9897-40EB7D76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86" y="0"/>
            <a:ext cx="7093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58E2355-DEA6-8744-B0E2-D79BC7F9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5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1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4921" cy="42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ldergebnis für google ass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19500"/>
            <a:ext cx="6858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ldergebnis für sir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56" y="2466753"/>
            <a:ext cx="3811495" cy="21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26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ttps://pixabay.com/get/ec33b80e2df71c22d9584518a33219c8b66ae3d018b2194697f2c87b/home-office-569153_1920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6"/>
          <a:stretch/>
        </p:blipFill>
        <p:spPr bwMode="auto">
          <a:xfrm>
            <a:off x="0" y="1"/>
            <a:ext cx="122449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7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http://www.blogopeda.com/wp-content/uploads/2013/04/Whatsapp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35" y="2092867"/>
            <a:ext cx="980185" cy="5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97" y="2917670"/>
            <a:ext cx="564654" cy="56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>
            <p:custDataLst>
              <p:tags r:id="rId1"/>
            </p:custDataLst>
          </p:nvPr>
        </p:nvSpPr>
        <p:spPr bwMode="gray">
          <a:xfrm>
            <a:off x="3183805" y="4535225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600"/>
              </a:spcBef>
              <a:buClr>
                <a:srgbClr val="7B8A99"/>
              </a:buClr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Apple </a:t>
            </a:r>
            <a:r>
              <a:rPr lang="de-DE" sz="1400" b="1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iMessage</a:t>
            </a:r>
            <a:b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Cupertino</a:t>
            </a: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Kalifornien</a:t>
            </a:r>
            <a:endParaRPr lang="de-DE" sz="14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hteck 5"/>
          <p:cNvSpPr/>
          <p:nvPr>
            <p:custDataLst>
              <p:tags r:id="rId2"/>
            </p:custDataLst>
          </p:nvPr>
        </p:nvSpPr>
        <p:spPr bwMode="gray">
          <a:xfrm>
            <a:off x="3183805" y="2865089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600"/>
              </a:spcBef>
              <a:buClr>
                <a:srgbClr val="7B8A99"/>
              </a:buClr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Facebook Messenger</a:t>
            </a:r>
            <a:b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Menlo Park, Kalifornien</a:t>
            </a:r>
          </a:p>
        </p:txBody>
      </p:sp>
      <p:sp>
        <p:nvSpPr>
          <p:cNvPr id="7" name="Rechteck 6"/>
          <p:cNvSpPr/>
          <p:nvPr>
            <p:custDataLst>
              <p:tags r:id="rId3"/>
            </p:custDataLst>
          </p:nvPr>
        </p:nvSpPr>
        <p:spPr bwMode="gray">
          <a:xfrm>
            <a:off x="3183805" y="3704620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WeChat</a:t>
            </a:r>
            <a:br>
              <a:rPr lang="de-DE" sz="12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Shenzen</a:t>
            </a: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China </a:t>
            </a:r>
            <a:b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(gehört </a:t>
            </a:r>
            <a:r>
              <a:rPr lang="de-DE" sz="9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Tencent</a:t>
            </a: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größtes Internetunternehmen Chinas)</a:t>
            </a:r>
          </a:p>
        </p:txBody>
      </p:sp>
      <p:sp>
        <p:nvSpPr>
          <p:cNvPr id="8" name="Rechteck 7"/>
          <p:cNvSpPr/>
          <p:nvPr>
            <p:custDataLst>
              <p:tags r:id="rId4"/>
            </p:custDataLst>
          </p:nvPr>
        </p:nvSpPr>
        <p:spPr bwMode="gray">
          <a:xfrm>
            <a:off x="3183805" y="2014945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WhatsApp</a:t>
            </a:r>
            <a:br>
              <a:rPr lang="de-DE" sz="12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Santa Clara, Kalifornien </a:t>
            </a:r>
            <a:b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(seit 2014 zu Facebook gehörend)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5" descr="https://upload.wikimedia.org/wikipedia/en/5/51/IMessage_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96" y="4535225"/>
            <a:ext cx="564654" cy="56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96" y="3780083"/>
            <a:ext cx="564654" cy="56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>
            <p:custDataLst>
              <p:tags r:id="rId5"/>
            </p:custDataLst>
          </p:nvPr>
        </p:nvSpPr>
        <p:spPr bwMode="gray">
          <a:xfrm>
            <a:off x="6655468" y="2014945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~ 1.5 Mrd. Nutzer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hteck 11"/>
          <p:cNvSpPr/>
          <p:nvPr>
            <p:custDataLst>
              <p:tags r:id="rId6"/>
            </p:custDataLst>
          </p:nvPr>
        </p:nvSpPr>
        <p:spPr bwMode="gray">
          <a:xfrm>
            <a:off x="6655467" y="2865089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~ 1.3 Mrd. Nutzer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hteck 12"/>
          <p:cNvSpPr/>
          <p:nvPr>
            <p:custDataLst>
              <p:tags r:id="rId7"/>
            </p:custDataLst>
          </p:nvPr>
        </p:nvSpPr>
        <p:spPr bwMode="gray">
          <a:xfrm>
            <a:off x="6659823" y="3709872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~ 989 Mio. Nutzer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echteck 13"/>
          <p:cNvSpPr/>
          <p:nvPr>
            <p:custDataLst>
              <p:tags r:id="rId8"/>
            </p:custDataLst>
          </p:nvPr>
        </p:nvSpPr>
        <p:spPr bwMode="gray">
          <a:xfrm>
            <a:off x="6655466" y="4535224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100-200 Mio. Nutzer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5" name="Gerade Verbindung 14"/>
          <p:cNvCxnSpPr/>
          <p:nvPr/>
        </p:nvCxnSpPr>
        <p:spPr bwMode="gray">
          <a:xfrm>
            <a:off x="2262484" y="3656615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>
            <a:off x="2261614" y="4474279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>
            <a:off x="2262484" y="2807033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>
            <a:off x="3393899" y="1878975"/>
            <a:ext cx="19442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>
            <a:off x="6727476" y="1878975"/>
            <a:ext cx="15121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V="1">
            <a:off x="6511452" y="2092867"/>
            <a:ext cx="0" cy="300701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flipV="1">
            <a:off x="3271092" y="2092867"/>
            <a:ext cx="0" cy="300701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6741640" y="1639052"/>
            <a:ext cx="12410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Nutzerzahlen</a:t>
            </a:r>
            <a:endParaRPr lang="de-DE" sz="1100" dirty="0"/>
          </a:p>
        </p:txBody>
      </p:sp>
      <p:sp>
        <p:nvSpPr>
          <p:cNvPr id="23" name="Rechteck 22"/>
          <p:cNvSpPr/>
          <p:nvPr/>
        </p:nvSpPr>
        <p:spPr>
          <a:xfrm>
            <a:off x="3393899" y="1639052"/>
            <a:ext cx="18678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Name/ Unternehmen</a:t>
            </a:r>
            <a:endParaRPr lang="de-DE" sz="1100" dirty="0"/>
          </a:p>
        </p:txBody>
      </p:sp>
      <p:cxnSp>
        <p:nvCxnSpPr>
          <p:cNvPr id="24" name="Gerade Verbindung 23"/>
          <p:cNvCxnSpPr/>
          <p:nvPr/>
        </p:nvCxnSpPr>
        <p:spPr bwMode="gray">
          <a:xfrm>
            <a:off x="3480071" y="1881480"/>
            <a:ext cx="19442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>
            <a:off x="6813648" y="1881480"/>
            <a:ext cx="15121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0BF7230D-1601-9747-9FDF-36417877A3F0}"/>
              </a:ext>
            </a:extLst>
          </p:cNvPr>
          <p:cNvSpPr txBox="1"/>
          <p:nvPr/>
        </p:nvSpPr>
        <p:spPr>
          <a:xfrm>
            <a:off x="202816" y="6362938"/>
            <a:ext cx="989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https://allfacebook.de/toll/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state-of-facebook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(Q1 2018)</a:t>
            </a:r>
          </a:p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de.statista.com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statistik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studie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/311381/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umfrage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/anzahl-der-monatlich-aktiven-nutzer-von-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wechat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-weltweit (Q4 2017)</a:t>
            </a:r>
          </a:p>
        </p:txBody>
      </p:sp>
    </p:spTree>
    <p:extLst>
      <p:ext uri="{BB962C8B-B14F-4D97-AF65-F5344CB8AC3E}">
        <p14:creationId xmlns:p14="http://schemas.microsoft.com/office/powerpoint/2010/main" val="125424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 descr="http://www.blogopeda.com/wp-content/uploads/2013/04/Whatsapp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711" y="1575677"/>
            <a:ext cx="980185" cy="5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73" y="2688512"/>
            <a:ext cx="564654" cy="56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https://upload.wikimedia.org/wikipedia/en/5/51/IMessage_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72" y="4717635"/>
            <a:ext cx="564654" cy="56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72" y="3674393"/>
            <a:ext cx="564654" cy="56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323703" y="1119357"/>
            <a:ext cx="17956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Schnittstellen/ APIs</a:t>
            </a:r>
            <a:endParaRPr lang="de-DE" sz="1100" dirty="0"/>
          </a:p>
        </p:txBody>
      </p:sp>
      <p:cxnSp>
        <p:nvCxnSpPr>
          <p:cNvPr id="31" name="Gerade Verbindung 30"/>
          <p:cNvCxnSpPr/>
          <p:nvPr/>
        </p:nvCxnSpPr>
        <p:spPr bwMode="gray">
          <a:xfrm>
            <a:off x="2278460" y="3615015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 bwMode="gray">
          <a:xfrm>
            <a:off x="2277590" y="4656689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 bwMode="gray">
          <a:xfrm>
            <a:off x="2278460" y="2577875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3409875" y="1361785"/>
            <a:ext cx="19442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 bwMode="gray">
          <a:xfrm flipV="1">
            <a:off x="3287068" y="1575677"/>
            <a:ext cx="0" cy="424310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>
            <a:off x="2298821" y="2171123"/>
            <a:ext cx="864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WhatsApp</a:t>
            </a:r>
            <a:endParaRPr lang="de-DE" sz="1000" dirty="0"/>
          </a:p>
        </p:txBody>
      </p:sp>
      <p:sp>
        <p:nvSpPr>
          <p:cNvPr id="37" name="Rechteck 36"/>
          <p:cNvSpPr/>
          <p:nvPr/>
        </p:nvSpPr>
        <p:spPr>
          <a:xfrm>
            <a:off x="2190618" y="3210743"/>
            <a:ext cx="10807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FB Messenger</a:t>
            </a:r>
            <a:endParaRPr lang="de-DE" sz="1000" dirty="0"/>
          </a:p>
        </p:txBody>
      </p:sp>
      <p:sp>
        <p:nvSpPr>
          <p:cNvPr id="38" name="Rechteck 37"/>
          <p:cNvSpPr/>
          <p:nvPr/>
        </p:nvSpPr>
        <p:spPr>
          <a:xfrm>
            <a:off x="2375765" y="4242668"/>
            <a:ext cx="7104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WeChat</a:t>
            </a:r>
            <a:endParaRPr lang="de-DE" sz="1000" dirty="0"/>
          </a:p>
        </p:txBody>
      </p:sp>
      <p:sp>
        <p:nvSpPr>
          <p:cNvPr id="39" name="Rechteck 38"/>
          <p:cNvSpPr/>
          <p:nvPr/>
        </p:nvSpPr>
        <p:spPr>
          <a:xfrm>
            <a:off x="2330881" y="5282289"/>
            <a:ext cx="8002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iMessage</a:t>
            </a:r>
            <a:endParaRPr lang="de-DE" sz="1000" dirty="0"/>
          </a:p>
        </p:txBody>
      </p:sp>
      <p:sp>
        <p:nvSpPr>
          <p:cNvPr id="40" name="Rechteck 39"/>
          <p:cNvSpPr/>
          <p:nvPr>
            <p:custDataLst>
              <p:tags r:id="rId1"/>
            </p:custDataLst>
          </p:nvPr>
        </p:nvSpPr>
        <p:spPr bwMode="gray">
          <a:xfrm>
            <a:off x="3287068" y="1575677"/>
            <a:ext cx="6551857" cy="1002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t" anchorCtr="0" compatLnSpc="1">
            <a:prstTxWarp prst="textNoShape">
              <a:avLst/>
            </a:prstTxWarp>
          </a:bodyPr>
          <a:lstStyle/>
          <a:p>
            <a:pPr marL="285750" lvl="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  <a:defRPr/>
            </a:pPr>
            <a:r>
              <a:rPr lang="de-DE" sz="1200" i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keine 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öffentliche API (Drittanbieter werden regelmäßig blockiert)</a:t>
            </a:r>
          </a:p>
          <a:p>
            <a:pPr marL="285750" lvl="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  <a:defRPr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WhatsApp untersagt ausdrücklich die kommerzielle Nutzung</a:t>
            </a:r>
          </a:p>
          <a:p>
            <a:pPr marL="285750" lvl="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  <a:defRPr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Aktuell gibt es immer wieder Drittanbieter die WhatsApp über nicht öffentliche </a:t>
            </a:r>
            <a:r>
              <a:rPr lang="de-DE" sz="12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API‘s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anbinden</a:t>
            </a:r>
            <a:endParaRPr lang="de-DE" sz="11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Rechteck 40"/>
          <p:cNvSpPr/>
          <p:nvPr>
            <p:custDataLst>
              <p:tags r:id="rId2"/>
            </p:custDataLst>
          </p:nvPr>
        </p:nvSpPr>
        <p:spPr bwMode="gray">
          <a:xfrm>
            <a:off x="3289056" y="2602681"/>
            <a:ext cx="6551857" cy="1002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verschiedene öffentliche 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APIs</a:t>
            </a: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neue Funktionen teilweise in Beta-Phase oder nur für ausgewählten Pilot-User-Kreis (Messenger </a:t>
            </a:r>
            <a:r>
              <a:rPr lang="de-DE" sz="12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Business/ </a:t>
            </a:r>
            <a:r>
              <a:rPr lang="de-DE" sz="12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ChatSDK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mit z.B. Axel Springer)</a:t>
            </a: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neue Funktionen beinhaltet auch „wit.ai“ Engine für semantische Analyse</a:t>
            </a:r>
          </a:p>
          <a:p>
            <a:pPr>
              <a:spcBef>
                <a:spcPts val="300"/>
              </a:spcBef>
              <a:buClr>
                <a:srgbClr val="7B8A99"/>
              </a:buClr>
            </a:pP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Rechteck 41"/>
          <p:cNvSpPr/>
          <p:nvPr>
            <p:custDataLst>
              <p:tags r:id="rId3"/>
            </p:custDataLst>
          </p:nvPr>
        </p:nvSpPr>
        <p:spPr bwMode="gray">
          <a:xfrm>
            <a:off x="3289056" y="3629685"/>
            <a:ext cx="6551857" cy="1002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veröffentlichte API</a:t>
            </a: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Unternehmen benötigen Account (wie Homepage) bei </a:t>
            </a:r>
            <a:r>
              <a:rPr lang="de-DE" sz="12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WeChat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Unternehmen können nur in bestimmten Zeitfenster auf Anfragen antworten um Werbung/Spam zu vermeiden</a:t>
            </a:r>
          </a:p>
        </p:txBody>
      </p:sp>
      <p:sp>
        <p:nvSpPr>
          <p:cNvPr id="43" name="Rechteck 42"/>
          <p:cNvSpPr/>
          <p:nvPr>
            <p:custDataLst>
              <p:tags r:id="rId4"/>
            </p:custDataLst>
          </p:nvPr>
        </p:nvSpPr>
        <p:spPr bwMode="gray">
          <a:xfrm>
            <a:off x="3289056" y="4656689"/>
            <a:ext cx="6551857" cy="1002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keine öffentliche API</a:t>
            </a: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3rd-Party-Apps möglich seit iOS10 – direkte Integration von Unternehmen, Öffnung der Siri-API</a:t>
            </a:r>
          </a:p>
        </p:txBody>
      </p:sp>
    </p:spTree>
    <p:extLst>
      <p:ext uri="{BB962C8B-B14F-4D97-AF65-F5344CB8AC3E}">
        <p14:creationId xmlns:p14="http://schemas.microsoft.com/office/powerpoint/2010/main" val="82138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dergebnis für facebook messe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64" y="1393364"/>
            <a:ext cx="4071272" cy="40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reefoNfY13dP6CeEmhySys66vi1g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6544868" y="3108748"/>
            <a:ext cx="2023699" cy="1735969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111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tps://pixabay.com/get/eb37b50a28fd093ed1584d05fb0938c9bd22ffd41cb0124896f9c27bae/businessman-2245098_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22" y="420440"/>
            <a:ext cx="8999956" cy="599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0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ung 9"/>
          <p:cNvGrpSpPr/>
          <p:nvPr/>
        </p:nvGrpSpPr>
        <p:grpSpPr>
          <a:xfrm>
            <a:off x="2221123" y="1622798"/>
            <a:ext cx="7749754" cy="4214476"/>
            <a:chOff x="1840812" y="1633431"/>
            <a:chExt cx="7749754" cy="4214476"/>
          </a:xfrm>
        </p:grpSpPr>
        <p:sp>
          <p:nvSpPr>
            <p:cNvPr id="4" name="Freeform 11"/>
            <p:cNvSpPr>
              <a:spLocks/>
            </p:cNvSpPr>
            <p:nvPr/>
          </p:nvSpPr>
          <p:spPr bwMode="auto">
            <a:xfrm>
              <a:off x="1840812" y="1633431"/>
              <a:ext cx="4107712" cy="3358555"/>
            </a:xfrm>
            <a:custGeom>
              <a:avLst/>
              <a:gdLst>
                <a:gd name="T0" fmla="*/ 0 w 2312"/>
                <a:gd name="T1" fmla="*/ 0 h 1823"/>
                <a:gd name="T2" fmla="*/ 1822 w 2312"/>
                <a:gd name="T3" fmla="*/ 0 h 1823"/>
                <a:gd name="T4" fmla="*/ 1822 w 2312"/>
                <a:gd name="T5" fmla="*/ 672 h 1823"/>
                <a:gd name="T6" fmla="*/ 2020 w 2312"/>
                <a:gd name="T7" fmla="*/ 606 h 1823"/>
                <a:gd name="T8" fmla="*/ 2308 w 2312"/>
                <a:gd name="T9" fmla="*/ 921 h 1823"/>
                <a:gd name="T10" fmla="*/ 2058 w 2312"/>
                <a:gd name="T11" fmla="*/ 1203 h 1823"/>
                <a:gd name="T12" fmla="*/ 1822 w 2312"/>
                <a:gd name="T13" fmla="*/ 1159 h 1823"/>
                <a:gd name="T14" fmla="*/ 1822 w 2312"/>
                <a:gd name="T15" fmla="*/ 1823 h 1823"/>
                <a:gd name="T16" fmla="*/ 1151 w 2312"/>
                <a:gd name="T17" fmla="*/ 1823 h 1823"/>
                <a:gd name="T18" fmla="*/ 1200 w 2312"/>
                <a:gd name="T19" fmla="*/ 1584 h 1823"/>
                <a:gd name="T20" fmla="*/ 916 w 2312"/>
                <a:gd name="T21" fmla="*/ 1344 h 1823"/>
                <a:gd name="T22" fmla="*/ 608 w 2312"/>
                <a:gd name="T23" fmla="*/ 1620 h 1823"/>
                <a:gd name="T24" fmla="*/ 671 w 2312"/>
                <a:gd name="T25" fmla="*/ 1823 h 1823"/>
                <a:gd name="T26" fmla="*/ 0 w 2312"/>
                <a:gd name="T27" fmla="*/ 1823 h 1823"/>
                <a:gd name="T28" fmla="*/ 0 w 2312"/>
                <a:gd name="T29" fmla="*/ 0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2" h="1823">
                  <a:moveTo>
                    <a:pt x="0" y="0"/>
                  </a:moveTo>
                  <a:lnTo>
                    <a:pt x="1822" y="0"/>
                  </a:lnTo>
                  <a:lnTo>
                    <a:pt x="1822" y="672"/>
                  </a:lnTo>
                  <a:cubicBezTo>
                    <a:pt x="1854" y="772"/>
                    <a:pt x="1882" y="612"/>
                    <a:pt x="2020" y="606"/>
                  </a:cubicBezTo>
                  <a:cubicBezTo>
                    <a:pt x="2158" y="600"/>
                    <a:pt x="2312" y="738"/>
                    <a:pt x="2308" y="921"/>
                  </a:cubicBezTo>
                  <a:cubicBezTo>
                    <a:pt x="2304" y="1105"/>
                    <a:pt x="2194" y="1195"/>
                    <a:pt x="2058" y="1203"/>
                  </a:cubicBezTo>
                  <a:cubicBezTo>
                    <a:pt x="1922" y="1211"/>
                    <a:pt x="1864" y="1053"/>
                    <a:pt x="1822" y="1159"/>
                  </a:cubicBezTo>
                  <a:lnTo>
                    <a:pt x="1822" y="1823"/>
                  </a:lnTo>
                  <a:lnTo>
                    <a:pt x="1151" y="1823"/>
                  </a:lnTo>
                  <a:cubicBezTo>
                    <a:pt x="1047" y="1783"/>
                    <a:pt x="1204" y="1736"/>
                    <a:pt x="1200" y="1584"/>
                  </a:cubicBezTo>
                  <a:cubicBezTo>
                    <a:pt x="1196" y="1432"/>
                    <a:pt x="1085" y="1343"/>
                    <a:pt x="916" y="1344"/>
                  </a:cubicBezTo>
                  <a:cubicBezTo>
                    <a:pt x="747" y="1345"/>
                    <a:pt x="608" y="1468"/>
                    <a:pt x="608" y="1620"/>
                  </a:cubicBezTo>
                  <a:cubicBezTo>
                    <a:pt x="608" y="1772"/>
                    <a:pt x="767" y="1791"/>
                    <a:pt x="671" y="1823"/>
                  </a:cubicBezTo>
                  <a:lnTo>
                    <a:pt x="0" y="1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762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de-DE"/>
            </a:p>
          </p:txBody>
        </p:sp>
        <p:sp>
          <p:nvSpPr>
            <p:cNvPr id="5" name="Freeform 14"/>
            <p:cNvSpPr>
              <a:spLocks/>
            </p:cNvSpPr>
            <p:nvPr/>
          </p:nvSpPr>
          <p:spPr bwMode="auto">
            <a:xfrm rot="5400000">
              <a:off x="5680914" y="1938255"/>
              <a:ext cx="4177262" cy="3642042"/>
            </a:xfrm>
            <a:custGeom>
              <a:avLst/>
              <a:gdLst>
                <a:gd name="T0" fmla="*/ 0 w 2312"/>
                <a:gd name="T1" fmla="*/ 0 h 1823"/>
                <a:gd name="T2" fmla="*/ 1822 w 2312"/>
                <a:gd name="T3" fmla="*/ 0 h 1823"/>
                <a:gd name="T4" fmla="*/ 1822 w 2312"/>
                <a:gd name="T5" fmla="*/ 672 h 1823"/>
                <a:gd name="T6" fmla="*/ 2020 w 2312"/>
                <a:gd name="T7" fmla="*/ 606 h 1823"/>
                <a:gd name="T8" fmla="*/ 2308 w 2312"/>
                <a:gd name="T9" fmla="*/ 921 h 1823"/>
                <a:gd name="T10" fmla="*/ 2058 w 2312"/>
                <a:gd name="T11" fmla="*/ 1203 h 1823"/>
                <a:gd name="T12" fmla="*/ 1822 w 2312"/>
                <a:gd name="T13" fmla="*/ 1159 h 1823"/>
                <a:gd name="T14" fmla="*/ 1822 w 2312"/>
                <a:gd name="T15" fmla="*/ 1823 h 1823"/>
                <a:gd name="T16" fmla="*/ 1151 w 2312"/>
                <a:gd name="T17" fmla="*/ 1823 h 1823"/>
                <a:gd name="T18" fmla="*/ 1200 w 2312"/>
                <a:gd name="T19" fmla="*/ 1584 h 1823"/>
                <a:gd name="T20" fmla="*/ 916 w 2312"/>
                <a:gd name="T21" fmla="*/ 1344 h 1823"/>
                <a:gd name="T22" fmla="*/ 608 w 2312"/>
                <a:gd name="T23" fmla="*/ 1620 h 1823"/>
                <a:gd name="T24" fmla="*/ 671 w 2312"/>
                <a:gd name="T25" fmla="*/ 1823 h 1823"/>
                <a:gd name="T26" fmla="*/ 0 w 2312"/>
                <a:gd name="T27" fmla="*/ 1823 h 1823"/>
                <a:gd name="T28" fmla="*/ 0 w 2312"/>
                <a:gd name="T29" fmla="*/ 0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2" h="1823">
                  <a:moveTo>
                    <a:pt x="0" y="0"/>
                  </a:moveTo>
                  <a:lnTo>
                    <a:pt x="1822" y="0"/>
                  </a:lnTo>
                  <a:lnTo>
                    <a:pt x="1822" y="672"/>
                  </a:lnTo>
                  <a:cubicBezTo>
                    <a:pt x="1854" y="772"/>
                    <a:pt x="1882" y="612"/>
                    <a:pt x="2020" y="606"/>
                  </a:cubicBezTo>
                  <a:cubicBezTo>
                    <a:pt x="2158" y="600"/>
                    <a:pt x="2312" y="738"/>
                    <a:pt x="2308" y="921"/>
                  </a:cubicBezTo>
                  <a:cubicBezTo>
                    <a:pt x="2304" y="1105"/>
                    <a:pt x="2194" y="1195"/>
                    <a:pt x="2058" y="1203"/>
                  </a:cubicBezTo>
                  <a:cubicBezTo>
                    <a:pt x="1922" y="1211"/>
                    <a:pt x="1864" y="1053"/>
                    <a:pt x="1822" y="1159"/>
                  </a:cubicBezTo>
                  <a:lnTo>
                    <a:pt x="1822" y="1823"/>
                  </a:lnTo>
                  <a:lnTo>
                    <a:pt x="1151" y="1823"/>
                  </a:lnTo>
                  <a:cubicBezTo>
                    <a:pt x="1047" y="1783"/>
                    <a:pt x="1204" y="1736"/>
                    <a:pt x="1200" y="1584"/>
                  </a:cubicBezTo>
                  <a:cubicBezTo>
                    <a:pt x="1196" y="1432"/>
                    <a:pt x="1085" y="1343"/>
                    <a:pt x="916" y="1344"/>
                  </a:cubicBezTo>
                  <a:cubicBezTo>
                    <a:pt x="747" y="1345"/>
                    <a:pt x="608" y="1468"/>
                    <a:pt x="608" y="1620"/>
                  </a:cubicBezTo>
                  <a:cubicBezTo>
                    <a:pt x="608" y="1772"/>
                    <a:pt x="767" y="1791"/>
                    <a:pt x="671" y="1823"/>
                  </a:cubicBezTo>
                  <a:lnTo>
                    <a:pt x="0" y="1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de-DE" dirty="0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7400694" y="3020319"/>
              <a:ext cx="7377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>
                  <a:solidFill>
                    <a:schemeClr val="bg1"/>
                  </a:solidFill>
                </a:rPr>
                <a:t>API</a:t>
              </a:r>
              <a:endParaRPr lang="de-DE" sz="32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2759427" y="3020320"/>
              <a:ext cx="16193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>
                  <a:solidFill>
                    <a:schemeClr val="bg1"/>
                  </a:solidFill>
                </a:rPr>
                <a:t>Business</a:t>
              </a:r>
              <a:endParaRPr lang="de-DE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64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D2B40A8-DB93-874A-9C4D-1769BC494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4" b="158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88BF2CE-327E-7F45-9A71-047F31C087A8}"/>
              </a:ext>
            </a:extLst>
          </p:cNvPr>
          <p:cNvSpPr txBox="1"/>
          <p:nvPr/>
        </p:nvSpPr>
        <p:spPr>
          <a:xfrm>
            <a:off x="5743073" y="1427747"/>
            <a:ext cx="5165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0" b="1" dirty="0">
                <a:solidFill>
                  <a:schemeClr val="bg1"/>
                </a:solidFill>
              </a:rPr>
              <a:t>Innovation- </a:t>
            </a:r>
          </a:p>
          <a:p>
            <a:pPr algn="r"/>
            <a:r>
              <a:rPr lang="de-DE" sz="8000" b="1" dirty="0">
                <a:solidFill>
                  <a:schemeClr val="bg1"/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890440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2" name="Picture 2" descr="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422"/>
            <a:ext cx="11353800" cy="68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tps://pixabay.com/get/eb32b40a2efc023ed1584d05fb0938c9bd22ffd41cb0124891f1c779af/electrician-2755683_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b="76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lkenförmige Legende 5"/>
          <p:cNvSpPr/>
          <p:nvPr/>
        </p:nvSpPr>
        <p:spPr>
          <a:xfrm>
            <a:off x="223285" y="287080"/>
            <a:ext cx="4901608" cy="1446028"/>
          </a:xfrm>
          <a:prstGeom prst="cloudCallout">
            <a:avLst>
              <a:gd name="adj1" fmla="val 94004"/>
              <a:gd name="adj2" fmla="val 31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223211" y="471485"/>
            <a:ext cx="29017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Hmm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de-DE" sz="3200" dirty="0">
                <a:solidFill>
                  <a:schemeClr val="bg1"/>
                </a:solidFill>
              </a:rPr>
              <a:t> und wie </a:t>
            </a:r>
          </a:p>
          <a:p>
            <a:r>
              <a:rPr lang="de-DE" sz="3200" dirty="0">
                <a:solidFill>
                  <a:schemeClr val="bg1"/>
                </a:solidFill>
              </a:rPr>
              <a:t>funktioniert es?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2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360318" y="579796"/>
            <a:ext cx="296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Facebook Page</a:t>
            </a:r>
            <a:endParaRPr lang="de-DE" sz="3600" dirty="0"/>
          </a:p>
        </p:txBody>
      </p:sp>
      <p:sp>
        <p:nvSpPr>
          <p:cNvPr id="10" name="Textfeld 9"/>
          <p:cNvSpPr txBox="1"/>
          <p:nvPr/>
        </p:nvSpPr>
        <p:spPr>
          <a:xfrm>
            <a:off x="4683176" y="579796"/>
            <a:ext cx="2825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Facebook App</a:t>
            </a:r>
          </a:p>
        </p:txBody>
      </p:sp>
      <p:pic>
        <p:nvPicPr>
          <p:cNvPr id="12290" name="Picture 2" descr="ot-Symbol, Roboter, Automatisi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698" y="180975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ung 11"/>
          <p:cNvGrpSpPr/>
          <p:nvPr/>
        </p:nvGrpSpPr>
        <p:grpSpPr>
          <a:xfrm>
            <a:off x="215072" y="1442798"/>
            <a:ext cx="3258229" cy="3972404"/>
            <a:chOff x="87481" y="1226127"/>
            <a:chExt cx="4101339" cy="4706308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81" y="1226127"/>
              <a:ext cx="4101339" cy="4706308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2959500" y="3628553"/>
              <a:ext cx="1134035" cy="141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8928331" y="579796"/>
            <a:ext cx="2999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Messenger Bot</a:t>
            </a:r>
          </a:p>
        </p:txBody>
      </p:sp>
      <p:sp>
        <p:nvSpPr>
          <p:cNvPr id="13" name="Pfeil nach links und rechts 12"/>
          <p:cNvSpPr/>
          <p:nvPr/>
        </p:nvSpPr>
        <p:spPr>
          <a:xfrm>
            <a:off x="3473301" y="3115340"/>
            <a:ext cx="5245397" cy="6485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275" y="2036135"/>
            <a:ext cx="3223449" cy="2785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96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ung 11"/>
          <p:cNvGrpSpPr/>
          <p:nvPr/>
        </p:nvGrpSpPr>
        <p:grpSpPr>
          <a:xfrm>
            <a:off x="3035300" y="-1"/>
            <a:ext cx="6121400" cy="6719777"/>
            <a:chOff x="87481" y="1226127"/>
            <a:chExt cx="4101339" cy="4706308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81" y="1226127"/>
              <a:ext cx="4101339" cy="4706308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2959500" y="3628553"/>
              <a:ext cx="1134035" cy="141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7482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93" y="0"/>
            <a:ext cx="10112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github.com/senacor/InnoLabFacebookMessenger/raw/master/docs/setup_facebook/enable_message_butt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" b="2136"/>
          <a:stretch/>
        </p:blipFill>
        <p:spPr bwMode="auto">
          <a:xfrm>
            <a:off x="0" y="-2069"/>
            <a:ext cx="12192000" cy="68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986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04" y="0"/>
            <a:ext cx="793559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2350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github.com/senacor/InnoLabFacebookMessenger/raw/master/docs/setup_facebook/create_ap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r="59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79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github.com/senacor/InnoLabFacebookMessenger/raw/master/docs/setup_facebook/add_product_messeng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90029"/>
            <a:ext cx="12192806" cy="38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16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github.com/senacor/InnoLabFacebookMessenger/raw/master/docs/setup_facebook/configure_messeng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620"/>
            <a:ext cx="12192000" cy="61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93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3FF6480-9826-C049-931A-973CA077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11" r="7221"/>
          <a:stretch/>
        </p:blipFill>
        <p:spPr>
          <a:xfrm>
            <a:off x="-474539" y="0"/>
            <a:ext cx="1266653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88BF2CE-327E-7F45-9A71-047F31C087A8}"/>
              </a:ext>
            </a:extLst>
          </p:cNvPr>
          <p:cNvSpPr txBox="1"/>
          <p:nvPr/>
        </p:nvSpPr>
        <p:spPr>
          <a:xfrm>
            <a:off x="3731740" y="2497976"/>
            <a:ext cx="62810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b="1" dirty="0">
                <a:solidFill>
                  <a:schemeClr val="accent1"/>
                </a:solidFill>
              </a:rPr>
              <a:t>4 Wochen</a:t>
            </a:r>
          </a:p>
        </p:txBody>
      </p:sp>
    </p:spTree>
    <p:extLst>
      <p:ext uri="{BB962C8B-B14F-4D97-AF65-F5344CB8AC3E}">
        <p14:creationId xmlns:p14="http://schemas.microsoft.com/office/powerpoint/2010/main" val="1055836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023"/>
            <a:ext cx="12192000" cy="39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5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84300"/>
            <a:ext cx="10287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8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0"/>
            <a:ext cx="772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03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t-Symbol, Roboter, Automatisi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511" y="984508"/>
            <a:ext cx="5209954" cy="5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849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t-Symbol, Roboter, Automatisi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4" y="1895844"/>
            <a:ext cx="3062177" cy="30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ldergebnis für facebook messe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4" y="1393364"/>
            <a:ext cx="4071272" cy="40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4593265" y="3343939"/>
            <a:ext cx="3030279" cy="1701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247483" y="3057600"/>
            <a:ext cx="13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Verify</a:t>
            </a:r>
            <a:r>
              <a:rPr lang="de-DE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559833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quence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6"/>
          <a:stretch/>
        </p:blipFill>
        <p:spPr bwMode="auto">
          <a:xfrm>
            <a:off x="1722475" y="1329070"/>
            <a:ext cx="9096375" cy="381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9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t-Symbol, Roboter, Automatisi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4" y="1895844"/>
            <a:ext cx="3062177" cy="30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ldergebnis für facebook messe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4" y="1393364"/>
            <a:ext cx="4071272" cy="40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4593265" y="3343939"/>
            <a:ext cx="3030279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winkelte Verbindung 7"/>
          <p:cNvCxnSpPr>
            <a:stCxn id="4" idx="2"/>
          </p:cNvCxnSpPr>
          <p:nvPr/>
        </p:nvCxnSpPr>
        <p:spPr>
          <a:xfrm rot="5400000" flipH="1">
            <a:off x="6040180" y="1843568"/>
            <a:ext cx="109574" cy="6119333"/>
          </a:xfrm>
          <a:prstGeom prst="bentConnector4">
            <a:avLst>
              <a:gd name="adj1" fmla="val -557954"/>
              <a:gd name="adj2" fmla="val 100041"/>
            </a:avLst>
          </a:prstGeom>
          <a:ln w="762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5091487" y="3057600"/>
            <a:ext cx="172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/ Event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06977" y="5192841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async</a:t>
            </a:r>
            <a:r>
              <a:rPr lang="en-US" dirty="0"/>
              <a:t> bot answer</a:t>
            </a:r>
          </a:p>
        </p:txBody>
      </p:sp>
    </p:spTree>
    <p:extLst>
      <p:ext uri="{BB962C8B-B14F-4D97-AF65-F5344CB8AC3E}">
        <p14:creationId xmlns:p14="http://schemas.microsoft.com/office/powerpoint/2010/main" val="174473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1605515" y="1151859"/>
            <a:ext cx="9096375" cy="4823637"/>
            <a:chOff x="1605515" y="1141227"/>
            <a:chExt cx="9096375" cy="4823637"/>
          </a:xfrm>
        </p:grpSpPr>
        <p:pic>
          <p:nvPicPr>
            <p:cNvPr id="25602" name="Picture 2" descr="equence 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75" b="3033"/>
            <a:stretch/>
          </p:blipFill>
          <p:spPr bwMode="auto">
            <a:xfrm>
              <a:off x="1605515" y="1903227"/>
              <a:ext cx="9096375" cy="4061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equence 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940"/>
            <a:stretch/>
          </p:blipFill>
          <p:spPr bwMode="auto">
            <a:xfrm>
              <a:off x="1605515" y="1141227"/>
              <a:ext cx="909637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029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17"/>
            <a:ext cx="12192000" cy="56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61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81000"/>
            <a:ext cx="589597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4752754" y="5153561"/>
            <a:ext cx="20848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 err="1"/>
              <a:t>FaaS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13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88BF2CE-327E-7F45-9A71-047F31C087A8}"/>
              </a:ext>
            </a:extLst>
          </p:cNvPr>
          <p:cNvSpPr txBox="1"/>
          <p:nvPr/>
        </p:nvSpPr>
        <p:spPr>
          <a:xfrm>
            <a:off x="3731740" y="2497976"/>
            <a:ext cx="62810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b="1" dirty="0">
                <a:solidFill>
                  <a:schemeClr val="accent1"/>
                </a:solidFill>
              </a:rPr>
              <a:t>4 Wochen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1E39BCD-0055-6648-B6E8-C39845D97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1C46E87-3057-D240-B7E5-5E62DEE738CA}"/>
              </a:ext>
            </a:extLst>
          </p:cNvPr>
          <p:cNvSpPr txBox="1"/>
          <p:nvPr/>
        </p:nvSpPr>
        <p:spPr>
          <a:xfrm>
            <a:off x="2251838" y="2497976"/>
            <a:ext cx="76883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b="1" dirty="0">
                <a:solidFill>
                  <a:schemeClr val="bg1"/>
                </a:solidFill>
              </a:rPr>
              <a:t>3 Entwickler</a:t>
            </a:r>
          </a:p>
        </p:txBody>
      </p:sp>
    </p:spTree>
    <p:extLst>
      <p:ext uri="{BB962C8B-B14F-4D97-AF65-F5344CB8AC3E}">
        <p14:creationId xmlns:p14="http://schemas.microsoft.com/office/powerpoint/2010/main" val="8486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13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41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930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29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29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29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61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26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61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26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291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431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77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68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36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368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00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67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67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67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99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64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64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29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87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566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31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31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96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254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93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158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158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23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81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94" y="211444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59" y="153851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17" y="269037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325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190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190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055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013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626" y="211444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491" y="153851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449" y="269037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817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876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Freihandform 52"/>
          <p:cNvSpPr/>
          <p:nvPr/>
        </p:nvSpPr>
        <p:spPr>
          <a:xfrm>
            <a:off x="925033" y="1132334"/>
            <a:ext cx="11557639" cy="5151529"/>
          </a:xfrm>
          <a:custGeom>
            <a:avLst/>
            <a:gdLst>
              <a:gd name="connsiteX0" fmla="*/ 0 w 11557639"/>
              <a:gd name="connsiteY0" fmla="*/ 5002652 h 5151529"/>
              <a:gd name="connsiteX1" fmla="*/ 765544 w 11557639"/>
              <a:gd name="connsiteY1" fmla="*/ 4322168 h 5151529"/>
              <a:gd name="connsiteX2" fmla="*/ 1562986 w 11557639"/>
              <a:gd name="connsiteY2" fmla="*/ 4960122 h 5151529"/>
              <a:gd name="connsiteX3" fmla="*/ 3391786 w 11557639"/>
              <a:gd name="connsiteY3" fmla="*/ 2014903 h 5151529"/>
              <a:gd name="connsiteX4" fmla="*/ 4540102 w 11557639"/>
              <a:gd name="connsiteY4" fmla="*/ 4300903 h 5151529"/>
              <a:gd name="connsiteX5" fmla="*/ 5730948 w 11557639"/>
              <a:gd name="connsiteY5" fmla="*/ 4332801 h 5151529"/>
              <a:gd name="connsiteX6" fmla="*/ 6103088 w 11557639"/>
              <a:gd name="connsiteY6" fmla="*/ 3099424 h 5151529"/>
              <a:gd name="connsiteX7" fmla="*/ 6762307 w 11557639"/>
              <a:gd name="connsiteY7" fmla="*/ 1972373 h 5151529"/>
              <a:gd name="connsiteX8" fmla="*/ 7464055 w 11557639"/>
              <a:gd name="connsiteY8" fmla="*/ 2025536 h 5151529"/>
              <a:gd name="connsiteX9" fmla="*/ 7666074 w 11557639"/>
              <a:gd name="connsiteY9" fmla="*/ 292429 h 5151529"/>
              <a:gd name="connsiteX10" fmla="*/ 8814390 w 11557639"/>
              <a:gd name="connsiteY10" fmla="*/ 388122 h 5151529"/>
              <a:gd name="connsiteX11" fmla="*/ 8846288 w 11557639"/>
              <a:gd name="connsiteY11" fmla="*/ 4056354 h 5151529"/>
              <a:gd name="connsiteX12" fmla="*/ 9569302 w 11557639"/>
              <a:gd name="connsiteY12" fmla="*/ 4300903 h 5151529"/>
              <a:gd name="connsiteX13" fmla="*/ 9835116 w 11557639"/>
              <a:gd name="connsiteY13" fmla="*/ 4992019 h 5151529"/>
              <a:gd name="connsiteX14" fmla="*/ 11227981 w 11557639"/>
              <a:gd name="connsiteY14" fmla="*/ 5034550 h 5151529"/>
              <a:gd name="connsiteX15" fmla="*/ 11557590 w 11557639"/>
              <a:gd name="connsiteY15" fmla="*/ 5151508 h 5151529"/>
              <a:gd name="connsiteX16" fmla="*/ 11217348 w 11557639"/>
              <a:gd name="connsiteY16" fmla="*/ 5045182 h 5151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57639" h="5151529">
                <a:moveTo>
                  <a:pt x="0" y="5002652"/>
                </a:moveTo>
                <a:cubicBezTo>
                  <a:pt x="252523" y="4665954"/>
                  <a:pt x="505046" y="4329256"/>
                  <a:pt x="765544" y="4322168"/>
                </a:cubicBezTo>
                <a:cubicBezTo>
                  <a:pt x="1026042" y="4315080"/>
                  <a:pt x="1125279" y="5344666"/>
                  <a:pt x="1562986" y="4960122"/>
                </a:cubicBezTo>
                <a:cubicBezTo>
                  <a:pt x="2000693" y="4575578"/>
                  <a:pt x="2895600" y="2124773"/>
                  <a:pt x="3391786" y="2014903"/>
                </a:cubicBezTo>
                <a:cubicBezTo>
                  <a:pt x="3887972" y="1905033"/>
                  <a:pt x="4150242" y="3914587"/>
                  <a:pt x="4540102" y="4300903"/>
                </a:cubicBezTo>
                <a:cubicBezTo>
                  <a:pt x="4929962" y="4687219"/>
                  <a:pt x="5470450" y="4533047"/>
                  <a:pt x="5730948" y="4332801"/>
                </a:cubicBezTo>
                <a:cubicBezTo>
                  <a:pt x="5991446" y="4132555"/>
                  <a:pt x="5931195" y="3492829"/>
                  <a:pt x="6103088" y="3099424"/>
                </a:cubicBezTo>
                <a:cubicBezTo>
                  <a:pt x="6274981" y="2706019"/>
                  <a:pt x="6535479" y="2151354"/>
                  <a:pt x="6762307" y="1972373"/>
                </a:cubicBezTo>
                <a:cubicBezTo>
                  <a:pt x="6989135" y="1793392"/>
                  <a:pt x="7313427" y="2305527"/>
                  <a:pt x="7464055" y="2025536"/>
                </a:cubicBezTo>
                <a:cubicBezTo>
                  <a:pt x="7614683" y="1745545"/>
                  <a:pt x="7441018" y="565331"/>
                  <a:pt x="7666074" y="292429"/>
                </a:cubicBezTo>
                <a:cubicBezTo>
                  <a:pt x="7891130" y="19527"/>
                  <a:pt x="8617688" y="-239199"/>
                  <a:pt x="8814390" y="388122"/>
                </a:cubicBezTo>
                <a:cubicBezTo>
                  <a:pt x="9011092" y="1015443"/>
                  <a:pt x="8720469" y="3404224"/>
                  <a:pt x="8846288" y="4056354"/>
                </a:cubicBezTo>
                <a:cubicBezTo>
                  <a:pt x="8972107" y="4708484"/>
                  <a:pt x="9404497" y="4144959"/>
                  <a:pt x="9569302" y="4300903"/>
                </a:cubicBezTo>
                <a:cubicBezTo>
                  <a:pt x="9734107" y="4456847"/>
                  <a:pt x="9558670" y="4869745"/>
                  <a:pt x="9835116" y="4992019"/>
                </a:cubicBezTo>
                <a:cubicBezTo>
                  <a:pt x="10111562" y="5114293"/>
                  <a:pt x="10940902" y="5007968"/>
                  <a:pt x="11227981" y="5034550"/>
                </a:cubicBezTo>
                <a:cubicBezTo>
                  <a:pt x="11515060" y="5061132"/>
                  <a:pt x="11559362" y="5149736"/>
                  <a:pt x="11557590" y="5151508"/>
                </a:cubicBezTo>
                <a:cubicBezTo>
                  <a:pt x="11555818" y="5153280"/>
                  <a:pt x="11217348" y="5045182"/>
                  <a:pt x="11217348" y="5045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005" y="953736"/>
            <a:ext cx="6562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Skaliert Linear anhand der Benutzung!</a:t>
            </a:r>
          </a:p>
        </p:txBody>
      </p:sp>
    </p:spTree>
    <p:extLst>
      <p:ext uri="{BB962C8B-B14F-4D97-AF65-F5344CB8AC3E}">
        <p14:creationId xmlns:p14="http://schemas.microsoft.com/office/powerpoint/2010/main" val="787660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9698" name="Picture 2" descr="ttps://pixabay.com/get/eb32b30b2af7093ed1584d05fb0938c9bd22ffd41cb0124890f3c47da6/money-2724238_1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697" y="0"/>
            <a:ext cx="12311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586100" y="230188"/>
            <a:ext cx="44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Zahle was </a:t>
            </a:r>
            <a:r>
              <a:rPr lang="de-DE" sz="3600"/>
              <a:t>du brauchst!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710862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1746" name="Picture 2" descr="ttps://pixabay.com/get/eb30b70e2df3043ed1584d05fb0938c9bd22ffd41cb0124890f4c07ca0/dandelion-2561575_12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18977" y="365125"/>
            <a:ext cx="324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Leichtgewichtig!</a:t>
            </a:r>
          </a:p>
        </p:txBody>
      </p:sp>
    </p:spTree>
    <p:extLst>
      <p:ext uri="{BB962C8B-B14F-4D97-AF65-F5344CB8AC3E}">
        <p14:creationId xmlns:p14="http://schemas.microsoft.com/office/powerpoint/2010/main" val="539667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80" y="2908008"/>
            <a:ext cx="1242047" cy="149045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455793" y="4223131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Lambda</a:t>
            </a:r>
          </a:p>
        </p:txBody>
      </p:sp>
      <p:pic>
        <p:nvPicPr>
          <p:cNvPr id="6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86" y="2946108"/>
            <a:ext cx="1175110" cy="1410134"/>
          </a:xfrm>
          <a:prstGeom prst="rect">
            <a:avLst/>
          </a:prstGeom>
        </p:spPr>
      </p:pic>
      <p:sp>
        <p:nvSpPr>
          <p:cNvPr id="7" name="TextBox 48"/>
          <p:cNvSpPr txBox="1"/>
          <p:nvPr/>
        </p:nvSpPr>
        <p:spPr>
          <a:xfrm>
            <a:off x="3405964" y="4361631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API Gateway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2723487" y="100369"/>
            <a:ext cx="7596472" cy="6548082"/>
            <a:chOff x="2715554" y="1261337"/>
            <a:chExt cx="3725886" cy="3320823"/>
          </a:xfrm>
        </p:grpSpPr>
        <p:sp>
          <p:nvSpPr>
            <p:cNvPr id="9" name="Rounded Rectangle 2"/>
            <p:cNvSpPr/>
            <p:nvPr/>
          </p:nvSpPr>
          <p:spPr>
            <a:xfrm>
              <a:off x="2715554" y="1534159"/>
              <a:ext cx="3725886" cy="3048001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599" y="1261337"/>
              <a:ext cx="603504" cy="393954"/>
            </a:xfrm>
            <a:prstGeom prst="rect">
              <a:avLst/>
            </a:prstGeom>
          </p:spPr>
        </p:pic>
      </p:grpSp>
      <p:pic>
        <p:nvPicPr>
          <p:cNvPr id="1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884" y="748311"/>
            <a:ext cx="470187" cy="890882"/>
          </a:xfrm>
          <a:prstGeom prst="rect">
            <a:avLst/>
          </a:prstGeom>
        </p:spPr>
      </p:pic>
      <p:sp>
        <p:nvSpPr>
          <p:cNvPr id="12" name="TextBox 50"/>
          <p:cNvSpPr txBox="1"/>
          <p:nvPr/>
        </p:nvSpPr>
        <p:spPr>
          <a:xfrm>
            <a:off x="9385937" y="1639193"/>
            <a:ext cx="64008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IAM</a:t>
            </a:r>
          </a:p>
        </p:txBody>
      </p:sp>
      <p:pic>
        <p:nvPicPr>
          <p:cNvPr id="13" name="Picture 6" descr="hnliches Fo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3" y="4567860"/>
            <a:ext cx="1414371" cy="7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 rot="16200000">
            <a:off x="-336308" y="4827032"/>
            <a:ext cx="152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Facebook Messenger</a:t>
            </a:r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21" y="995383"/>
            <a:ext cx="910081" cy="1008091"/>
          </a:xfrm>
          <a:prstGeom prst="rect">
            <a:avLst/>
          </a:prstGeom>
        </p:spPr>
      </p:pic>
      <p:sp>
        <p:nvSpPr>
          <p:cNvPr id="16" name="TextBox 254"/>
          <p:cNvSpPr txBox="1"/>
          <p:nvPr/>
        </p:nvSpPr>
        <p:spPr>
          <a:xfrm>
            <a:off x="5856328" y="790982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 err="1"/>
              <a:t>DynamoDB</a:t>
            </a:r>
            <a:endParaRPr lang="en-US" sz="1200" b="1" dirty="0"/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84" y="2860383"/>
            <a:ext cx="1315887" cy="1579064"/>
          </a:xfrm>
          <a:prstGeom prst="rect">
            <a:avLst/>
          </a:prstGeom>
        </p:spPr>
      </p:pic>
      <p:sp>
        <p:nvSpPr>
          <p:cNvPr id="18" name="TextBox 347"/>
          <p:cNvSpPr txBox="1"/>
          <p:nvPr/>
        </p:nvSpPr>
        <p:spPr>
          <a:xfrm>
            <a:off x="8625184" y="4205912"/>
            <a:ext cx="470446" cy="14847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S3</a:t>
            </a:r>
          </a:p>
        </p:txBody>
      </p:sp>
      <p:cxnSp>
        <p:nvCxnSpPr>
          <p:cNvPr id="19" name="Gerade Verbindung mit Pfeil 18"/>
          <p:cNvCxnSpPr/>
          <p:nvPr/>
        </p:nvCxnSpPr>
        <p:spPr>
          <a:xfrm flipV="1">
            <a:off x="6924727" y="3649915"/>
            <a:ext cx="1700457" cy="332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endCxn id="20" idx="2"/>
          </p:cNvCxnSpPr>
          <p:nvPr/>
        </p:nvCxnSpPr>
        <p:spPr>
          <a:xfrm flipV="1">
            <a:off x="6303704" y="2003474"/>
            <a:ext cx="17058" cy="904534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57"/>
          <p:cNvCxnSpPr/>
          <p:nvPr/>
        </p:nvCxnSpPr>
        <p:spPr>
          <a:xfrm rot="5400000" flipH="1" flipV="1">
            <a:off x="4826399" y="906476"/>
            <a:ext cx="923757" cy="7989699"/>
          </a:xfrm>
          <a:prstGeom prst="bentConnector3">
            <a:avLst>
              <a:gd name="adj1" fmla="val -111361"/>
            </a:avLst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57"/>
          <p:cNvCxnSpPr/>
          <p:nvPr/>
        </p:nvCxnSpPr>
        <p:spPr>
          <a:xfrm rot="5400000" flipH="1" flipV="1">
            <a:off x="1821265" y="3123340"/>
            <a:ext cx="916685" cy="1972357"/>
          </a:xfrm>
          <a:prstGeom prst="bentConnector2">
            <a:avLst/>
          </a:prstGeom>
          <a:ln w="57150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4440896" y="3651175"/>
            <a:ext cx="1241784" cy="206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57"/>
          <p:cNvCxnSpPr/>
          <p:nvPr/>
        </p:nvCxnSpPr>
        <p:spPr>
          <a:xfrm flipV="1">
            <a:off x="2000614" y="4398463"/>
            <a:ext cx="4303090" cy="567069"/>
          </a:xfrm>
          <a:prstGeom prst="bentConnector2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32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A55AE1-BF7B-9D4D-885B-6BF9AF0DD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27" y="0"/>
            <a:ext cx="930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5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ndroid, Roboter, Künstliche Intelligenz, Ai, Niedlich">
            <a:extLst>
              <a:ext uri="{FF2B5EF4-FFF2-40B4-BE49-F238E27FC236}">
                <a16:creationId xmlns:a16="http://schemas.microsoft.com/office/drawing/2014/main" id="{F0B3E5A3-6F71-8E45-8139-4BD5B0E3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0"/>
            <a:ext cx="392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2C9A966-9987-9A4F-BC4A-734A932D7BAB}"/>
              </a:ext>
            </a:extLst>
          </p:cNvPr>
          <p:cNvSpPr txBox="1"/>
          <p:nvPr/>
        </p:nvSpPr>
        <p:spPr>
          <a:xfrm>
            <a:off x="511444" y="511444"/>
            <a:ext cx="44669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Unser Bot ist fertig…</a:t>
            </a:r>
          </a:p>
          <a:p>
            <a:r>
              <a:rPr lang="de-DE" sz="4000" dirty="0"/>
              <a:t>… oder?</a:t>
            </a:r>
          </a:p>
        </p:txBody>
      </p:sp>
      <p:pic>
        <p:nvPicPr>
          <p:cNvPr id="5" name="Picture 4" descr="ildergebnis für facebook messenger">
            <a:extLst>
              <a:ext uri="{FF2B5EF4-FFF2-40B4-BE49-F238E27FC236}">
                <a16:creationId xmlns:a16="http://schemas.microsoft.com/office/drawing/2014/main" id="{69B15FE0-DFC0-1E45-9460-118D05781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179" y="2276767"/>
            <a:ext cx="1566812" cy="156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79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731838" y="1089025"/>
            <a:ext cx="6695268" cy="12863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Status von meinem Paket 1234566</a:t>
            </a:r>
          </a:p>
        </p:txBody>
      </p:sp>
      <p:pic>
        <p:nvPicPr>
          <p:cNvPr id="5" name="Picture 2" descr="Bildergebnis für daumen hoch">
            <a:extLst>
              <a:ext uri="{FF2B5EF4-FFF2-40B4-BE49-F238E27FC236}">
                <a16:creationId xmlns:a16="http://schemas.microsoft.com/office/drawing/2014/main" id="{B90BFC30-3951-724F-9D4B-DB297B33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54" y="4060556"/>
            <a:ext cx="2278251" cy="19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ndroid, Roboter, Künstliche Intelligenz, Ai, Niedlich">
            <a:extLst>
              <a:ext uri="{FF2B5EF4-FFF2-40B4-BE49-F238E27FC236}">
                <a16:creationId xmlns:a16="http://schemas.microsoft.com/office/drawing/2014/main" id="{1B13B207-4A42-6F4A-90BF-485A0EA5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49" y="2975674"/>
            <a:ext cx="2428820" cy="377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3AFF16D3-21EB-3E4B-88CB-D0908178F399}"/>
              </a:ext>
            </a:extLst>
          </p:cNvPr>
          <p:cNvSpPr/>
          <p:nvPr/>
        </p:nvSpPr>
        <p:spPr>
          <a:xfrm>
            <a:off x="4259263" y="2744788"/>
            <a:ext cx="5346915" cy="1022888"/>
          </a:xfrm>
          <a:prstGeom prst="wedgeRectCallout">
            <a:avLst>
              <a:gd name="adj1" fmla="val 68732"/>
              <a:gd name="adj2" fmla="val 625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Ihr Paket 1234566  befindet sich gerade in Auslieferung.</a:t>
            </a:r>
          </a:p>
        </p:txBody>
      </p:sp>
    </p:spTree>
    <p:extLst>
      <p:ext uri="{BB962C8B-B14F-4D97-AF65-F5344CB8AC3E}">
        <p14:creationId xmlns:p14="http://schemas.microsoft.com/office/powerpoint/2010/main" val="4289298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731838" y="1089025"/>
            <a:ext cx="6695268" cy="12863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</a:t>
            </a:r>
            <a:r>
              <a:rPr lang="de-DE" b="1" dirty="0" err="1">
                <a:solidFill>
                  <a:srgbClr val="FF0000"/>
                </a:solidFill>
              </a:rPr>
              <a:t>Staatus</a:t>
            </a:r>
            <a:r>
              <a:rPr lang="de-DE" b="1" dirty="0">
                <a:solidFill>
                  <a:schemeClr val="tx1"/>
                </a:solidFill>
              </a:rPr>
              <a:t> von meinem Paket 1234566</a:t>
            </a:r>
          </a:p>
        </p:txBody>
      </p:sp>
      <p:pic>
        <p:nvPicPr>
          <p:cNvPr id="5124" name="Picture 4" descr="Bildergebnis für daumen runter">
            <a:extLst>
              <a:ext uri="{FF2B5EF4-FFF2-40B4-BE49-F238E27FC236}">
                <a16:creationId xmlns:a16="http://schemas.microsoft.com/office/drawing/2014/main" id="{7B0E7A4C-0C27-A640-AF2D-9BF68C87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54" y="4602997"/>
            <a:ext cx="2295921" cy="198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droid, Roboter, Künstliche Intelligenz, Ai, Niedlich">
            <a:extLst>
              <a:ext uri="{FF2B5EF4-FFF2-40B4-BE49-F238E27FC236}">
                <a16:creationId xmlns:a16="http://schemas.microsoft.com/office/drawing/2014/main" id="{C2B06D74-FDD8-CB40-B045-6DFC37D4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49" y="2975674"/>
            <a:ext cx="2428820" cy="377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3AFF16D3-21EB-3E4B-88CB-D0908178F399}"/>
              </a:ext>
            </a:extLst>
          </p:cNvPr>
          <p:cNvSpPr/>
          <p:nvPr/>
        </p:nvSpPr>
        <p:spPr>
          <a:xfrm>
            <a:off x="4259263" y="2744788"/>
            <a:ext cx="5346915" cy="1022888"/>
          </a:xfrm>
          <a:prstGeom prst="wedgeRectCallout">
            <a:avLst>
              <a:gd name="adj1" fmla="val 67572"/>
              <a:gd name="adj2" fmla="val 6098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Tut mir leid, ich konnte sie nicht verstehen, können Sie die frage bitte anders Formulieren.</a:t>
            </a:r>
          </a:p>
        </p:txBody>
      </p:sp>
    </p:spTree>
    <p:extLst>
      <p:ext uri="{BB962C8B-B14F-4D97-AF65-F5344CB8AC3E}">
        <p14:creationId xmlns:p14="http://schemas.microsoft.com/office/powerpoint/2010/main" val="645820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ndroid, Roboter, Künstliche Intelligenz, Ai, Niedlich">
            <a:extLst>
              <a:ext uri="{FF2B5EF4-FFF2-40B4-BE49-F238E27FC236}">
                <a16:creationId xmlns:a16="http://schemas.microsoft.com/office/drawing/2014/main" id="{F0B3E5A3-6F71-8E45-8139-4BD5B0E3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0"/>
            <a:ext cx="392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i, Illustrator, Illustratordatei, Freigestellt">
            <a:extLst>
              <a:ext uri="{FF2B5EF4-FFF2-40B4-BE49-F238E27FC236}">
                <a16:creationId xmlns:a16="http://schemas.microsoft.com/office/drawing/2014/main" id="{181EFC3F-4C51-F142-AB36-669AF6C0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016" y="2302556"/>
            <a:ext cx="1573218" cy="15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2C9A966-9987-9A4F-BC4A-734A932D7BAB}"/>
              </a:ext>
            </a:extLst>
          </p:cNvPr>
          <p:cNvSpPr txBox="1"/>
          <p:nvPr/>
        </p:nvSpPr>
        <p:spPr>
          <a:xfrm>
            <a:off x="511444" y="511444"/>
            <a:ext cx="43611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Wir brauchen mehr </a:t>
            </a:r>
          </a:p>
          <a:p>
            <a:r>
              <a:rPr lang="de-DE" sz="4000" dirty="0"/>
              <a:t>Intelligenz!</a:t>
            </a:r>
          </a:p>
        </p:txBody>
      </p:sp>
    </p:spTree>
    <p:extLst>
      <p:ext uri="{BB962C8B-B14F-4D97-AF65-F5344CB8AC3E}">
        <p14:creationId xmlns:p14="http://schemas.microsoft.com/office/powerpoint/2010/main" val="492129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24CC196-7AAB-154E-815F-0FB28D428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305" y="3254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406068-0543-2440-A295-A5953E617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22" y="3502616"/>
            <a:ext cx="70521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5E21C6-A330-6647-9D75-5E48D2AFB4A5}"/>
              </a:ext>
            </a:extLst>
          </p:cNvPr>
          <p:cNvGrpSpPr/>
          <p:nvPr/>
        </p:nvGrpSpPr>
        <p:grpSpPr>
          <a:xfrm>
            <a:off x="712922" y="4373124"/>
            <a:ext cx="3713136" cy="2160563"/>
            <a:chOff x="914398" y="1622856"/>
            <a:chExt cx="1768297" cy="100019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A4AD520-079F-AF4B-912B-EBA301B75793}"/>
                </a:ext>
              </a:extLst>
            </p:cNvPr>
            <p:cNvSpPr/>
            <p:nvPr/>
          </p:nvSpPr>
          <p:spPr>
            <a:xfrm>
              <a:off x="984640" y="1680362"/>
              <a:ext cx="1565329" cy="93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30" name="Picture 6" descr="Bildergebnis für aws lex">
              <a:extLst>
                <a:ext uri="{FF2B5EF4-FFF2-40B4-BE49-F238E27FC236}">
                  <a16:creationId xmlns:a16="http://schemas.microsoft.com/office/drawing/2014/main" id="{C1B08762-76AB-8D4E-8653-EA4CAB5A1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8" y="1622856"/>
              <a:ext cx="1768297" cy="1000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Bildergebnis für dialogflow icon">
            <a:extLst>
              <a:ext uri="{FF2B5EF4-FFF2-40B4-BE49-F238E27FC236}">
                <a16:creationId xmlns:a16="http://schemas.microsoft.com/office/drawing/2014/main" id="{F26B89CA-62FC-4843-8736-DE462849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69" y="600648"/>
            <a:ext cx="723246" cy="72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dialogflow">
            <a:extLst>
              <a:ext uri="{FF2B5EF4-FFF2-40B4-BE49-F238E27FC236}">
                <a16:creationId xmlns:a16="http://schemas.microsoft.com/office/drawing/2014/main" id="{B294A02B-0B95-5C4B-B7E7-1ECD75E0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28" y="387604"/>
            <a:ext cx="3687341" cy="12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Bildergebnis für wit.ai">
            <a:extLst>
              <a:ext uri="{FF2B5EF4-FFF2-40B4-BE49-F238E27FC236}">
                <a16:creationId xmlns:a16="http://schemas.microsoft.com/office/drawing/2014/main" id="{71CD9456-E342-5340-8B20-E2386F626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5" b="27362"/>
          <a:stretch/>
        </p:blipFill>
        <p:spPr bwMode="auto">
          <a:xfrm>
            <a:off x="7865075" y="4815016"/>
            <a:ext cx="3860800" cy="10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Bildergebnis für facebook">
            <a:extLst>
              <a:ext uri="{FF2B5EF4-FFF2-40B4-BE49-F238E27FC236}">
                <a16:creationId xmlns:a16="http://schemas.microsoft.com/office/drawing/2014/main" id="{BD4C9CA2-D482-0B48-A370-BB65A877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330" y="5769751"/>
            <a:ext cx="1050378" cy="105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ndroid, Roboter, Künstliche Intelligenz, Ai, Niedlich">
            <a:extLst>
              <a:ext uri="{FF2B5EF4-FFF2-40B4-BE49-F238E27FC236}">
                <a16:creationId xmlns:a16="http://schemas.microsoft.com/office/drawing/2014/main" id="{3D352CB0-41F3-3E43-A807-22E5E752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043" y="1658149"/>
            <a:ext cx="2568021" cy="448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DC3CEC8-F071-BA40-8987-FBE56DA89955}"/>
              </a:ext>
            </a:extLst>
          </p:cNvPr>
          <p:cNvSpPr txBox="1"/>
          <p:nvPr/>
        </p:nvSpPr>
        <p:spPr>
          <a:xfrm>
            <a:off x="5583093" y="2754913"/>
            <a:ext cx="1030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dirty="0"/>
              <a:t>?</a:t>
            </a:r>
            <a:endParaRPr lang="de-DE" sz="19900" dirty="0"/>
          </a:p>
        </p:txBody>
      </p:sp>
    </p:spTree>
    <p:extLst>
      <p:ext uri="{BB962C8B-B14F-4D97-AF65-F5344CB8AC3E}">
        <p14:creationId xmlns:p14="http://schemas.microsoft.com/office/powerpoint/2010/main" val="79810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035DD79-96A0-4748-8348-E126CB1F7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" t="1345" r="1281" b="1650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88BF2CE-327E-7F45-9A71-047F31C087A8}"/>
              </a:ext>
            </a:extLst>
          </p:cNvPr>
          <p:cNvSpPr txBox="1"/>
          <p:nvPr/>
        </p:nvSpPr>
        <p:spPr>
          <a:xfrm>
            <a:off x="595870" y="361834"/>
            <a:ext cx="235673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b="1" dirty="0">
                <a:solidFill>
                  <a:schemeClr val="bg1"/>
                </a:solidFill>
              </a:rPr>
              <a:t>1 </a:t>
            </a:r>
          </a:p>
          <a:p>
            <a:r>
              <a:rPr lang="de-DE" sz="11500" b="1" dirty="0">
                <a:solidFill>
                  <a:schemeClr val="bg1"/>
                </a:solidFill>
              </a:rPr>
              <a:t>Ziel</a:t>
            </a:r>
          </a:p>
        </p:txBody>
      </p:sp>
    </p:spTree>
    <p:extLst>
      <p:ext uri="{BB962C8B-B14F-4D97-AF65-F5344CB8AC3E}">
        <p14:creationId xmlns:p14="http://schemas.microsoft.com/office/powerpoint/2010/main" val="48018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24CC196-7AAB-154E-815F-0FB28D428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305" y="3254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Grafik 9" descr="Extracted entity">
            <a:extLst>
              <a:ext uri="{FF2B5EF4-FFF2-40B4-BE49-F238E27FC236}">
                <a16:creationId xmlns:a16="http://schemas.microsoft.com/office/drawing/2014/main" id="{8EF9810E-9CF9-8844-9359-92EED7A3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0" y="64035"/>
            <a:ext cx="11025319" cy="69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23406068-0543-2440-A295-A5953E617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22" y="3502616"/>
            <a:ext cx="70521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21" name="Picture 18" descr="Bildergebnis für facebook">
            <a:extLst>
              <a:ext uri="{FF2B5EF4-FFF2-40B4-BE49-F238E27FC236}">
                <a16:creationId xmlns:a16="http://schemas.microsoft.com/office/drawing/2014/main" id="{BD4C9CA2-D482-0B48-A370-BB65A877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023" y="5581182"/>
            <a:ext cx="1050378" cy="105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23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24CC196-7AAB-154E-815F-0FB28D428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305" y="3254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406068-0543-2440-A295-A5953E617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22" y="3502616"/>
            <a:ext cx="70521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7" name="Grafik 14" descr="https://github.com/senacor/InnoLabFacebookMessenger/raw/master/docs/facebook_chatbot_with_ai/lex/aws_lex_configure_bot.png">
            <a:extLst>
              <a:ext uri="{FF2B5EF4-FFF2-40B4-BE49-F238E27FC236}">
                <a16:creationId xmlns:a16="http://schemas.microsoft.com/office/drawing/2014/main" id="{1F4C9837-2C1D-C243-9B3D-F84B345D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36" y="86698"/>
            <a:ext cx="6380569" cy="67125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5E21C6-A330-6647-9D75-5E48D2AFB4A5}"/>
              </a:ext>
            </a:extLst>
          </p:cNvPr>
          <p:cNvGrpSpPr/>
          <p:nvPr/>
        </p:nvGrpSpPr>
        <p:grpSpPr>
          <a:xfrm>
            <a:off x="9361970" y="0"/>
            <a:ext cx="2666685" cy="1507922"/>
            <a:chOff x="914398" y="1622856"/>
            <a:chExt cx="1768297" cy="100019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A4AD520-079F-AF4B-912B-EBA301B75793}"/>
                </a:ext>
              </a:extLst>
            </p:cNvPr>
            <p:cNvSpPr/>
            <p:nvPr/>
          </p:nvSpPr>
          <p:spPr>
            <a:xfrm>
              <a:off x="984640" y="1680362"/>
              <a:ext cx="1565329" cy="934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30" name="Picture 6" descr="Bildergebnis für aws lex">
              <a:extLst>
                <a:ext uri="{FF2B5EF4-FFF2-40B4-BE49-F238E27FC236}">
                  <a16:creationId xmlns:a16="http://schemas.microsoft.com/office/drawing/2014/main" id="{C1B08762-76AB-8D4E-8653-EA4CAB5A1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8" y="1622856"/>
              <a:ext cx="1768297" cy="1000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3064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1B8FE40-20C5-0140-B4CC-F340EC0366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488" y="163880"/>
            <a:ext cx="11686210" cy="6453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24CC196-7AAB-154E-815F-0FB28D428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305" y="3254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8" name="Picture 4" descr="Bildergebnis für dialogflow icon">
            <a:extLst>
              <a:ext uri="{FF2B5EF4-FFF2-40B4-BE49-F238E27FC236}">
                <a16:creationId xmlns:a16="http://schemas.microsoft.com/office/drawing/2014/main" id="{F26B89CA-62FC-4843-8736-DE462849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797" y="5702177"/>
            <a:ext cx="1056780" cy="10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91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20E1DF0-C695-C04E-8A8C-D3471EF0B460}"/>
              </a:ext>
            </a:extLst>
          </p:cNvPr>
          <p:cNvGraphicFramePr>
            <a:graphicFrameLocks noGrp="1"/>
          </p:cNvGraphicFramePr>
          <p:nvPr/>
        </p:nvGraphicFramePr>
        <p:xfrm>
          <a:off x="604434" y="836908"/>
          <a:ext cx="11127784" cy="40502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50273">
                  <a:extLst>
                    <a:ext uri="{9D8B030D-6E8A-4147-A177-3AD203B41FA5}">
                      <a16:colId xmlns:a16="http://schemas.microsoft.com/office/drawing/2014/main" val="2969098397"/>
                    </a:ext>
                  </a:extLst>
                </a:gridCol>
                <a:gridCol w="2135408">
                  <a:extLst>
                    <a:ext uri="{9D8B030D-6E8A-4147-A177-3AD203B41FA5}">
                      <a16:colId xmlns:a16="http://schemas.microsoft.com/office/drawing/2014/main" val="4007340048"/>
                    </a:ext>
                  </a:extLst>
                </a:gridCol>
                <a:gridCol w="1502900">
                  <a:extLst>
                    <a:ext uri="{9D8B030D-6E8A-4147-A177-3AD203B41FA5}">
                      <a16:colId xmlns:a16="http://schemas.microsoft.com/office/drawing/2014/main" val="2816248331"/>
                    </a:ext>
                  </a:extLst>
                </a:gridCol>
                <a:gridCol w="2139203">
                  <a:extLst>
                    <a:ext uri="{9D8B030D-6E8A-4147-A177-3AD203B41FA5}">
                      <a16:colId xmlns:a16="http://schemas.microsoft.com/office/drawing/2014/main" val="2416611426"/>
                    </a:ext>
                  </a:extLst>
                </a:gridCol>
              </a:tblGrid>
              <a:tr h="57860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feature/tool</a:t>
                      </a:r>
                      <a:endParaRPr lang="de-D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Wit.AI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Lex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Dialogflow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2926763"/>
                  </a:ext>
                </a:extLst>
              </a:tr>
              <a:tr h="57860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Recognize Intent</a:t>
                      </a:r>
                      <a:endParaRPr lang="de-D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148068"/>
                  </a:ext>
                </a:extLst>
              </a:tr>
              <a:tr h="57860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Identify entities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540498"/>
                  </a:ext>
                </a:extLst>
              </a:tr>
              <a:tr h="57860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Context Support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No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No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188767"/>
                  </a:ext>
                </a:extLst>
              </a:tr>
              <a:tr h="57860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German Language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No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3009131"/>
                  </a:ext>
                </a:extLst>
              </a:tr>
              <a:tr h="57860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Multiple integrations (opt.)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5247566"/>
                  </a:ext>
                </a:extLst>
              </a:tr>
              <a:tr h="57860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Controls Dialog flow (opt.)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No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Yes</a:t>
                      </a:r>
                      <a:endParaRPr lang="de-D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Yes</a:t>
                      </a:r>
                      <a:endParaRPr lang="de-D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208497"/>
                  </a:ext>
                </a:extLst>
              </a:tr>
            </a:tbl>
          </a:graphicData>
        </a:graphic>
      </p:graphicFrame>
      <p:pic>
        <p:nvPicPr>
          <p:cNvPr id="3" name="Picture 2" descr="Bildergebnis für daumen hoch">
            <a:extLst>
              <a:ext uri="{FF2B5EF4-FFF2-40B4-BE49-F238E27FC236}">
                <a16:creationId xmlns:a16="http://schemas.microsoft.com/office/drawing/2014/main" id="{4143F04F-2437-4C4D-A11D-A3AD3CB23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899" y="4910097"/>
            <a:ext cx="1425843" cy="123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817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Ähnliches Foto">
            <a:extLst>
              <a:ext uri="{FF2B5EF4-FFF2-40B4-BE49-F238E27FC236}">
                <a16:creationId xmlns:a16="http://schemas.microsoft.com/office/drawing/2014/main" id="{EB66A327-F25F-E74F-A57D-2F1665C62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0373"/>
          <a:stretch/>
        </p:blipFill>
        <p:spPr bwMode="auto">
          <a:xfrm>
            <a:off x="0" y="-26340"/>
            <a:ext cx="12192000" cy="688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2122A2E-7BB3-6848-99B2-CDB0EF08A666}"/>
              </a:ext>
            </a:extLst>
          </p:cNvPr>
          <p:cNvSpPr txBox="1"/>
          <p:nvPr/>
        </p:nvSpPr>
        <p:spPr>
          <a:xfrm>
            <a:off x="2085473" y="5534561"/>
            <a:ext cx="8021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b="1" i="1" dirty="0">
                <a:solidFill>
                  <a:schemeClr val="bg1"/>
                </a:solidFill>
              </a:rPr>
              <a:t>Das ist unser Weg</a:t>
            </a:r>
          </a:p>
        </p:txBody>
      </p:sp>
    </p:spTree>
    <p:extLst>
      <p:ext uri="{BB962C8B-B14F-4D97-AF65-F5344CB8AC3E}">
        <p14:creationId xmlns:p14="http://schemas.microsoft.com/office/powerpoint/2010/main" val="1216808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olke 1">
            <a:extLst>
              <a:ext uri="{FF2B5EF4-FFF2-40B4-BE49-F238E27FC236}">
                <a16:creationId xmlns:a16="http://schemas.microsoft.com/office/drawing/2014/main" id="{40386AEA-09E9-F449-87D1-ACADA7D972B5}"/>
              </a:ext>
            </a:extLst>
          </p:cNvPr>
          <p:cNvSpPr/>
          <p:nvPr/>
        </p:nvSpPr>
        <p:spPr>
          <a:xfrm>
            <a:off x="8476735" y="148282"/>
            <a:ext cx="3687725" cy="5532823"/>
          </a:xfrm>
          <a:prstGeom prst="cloud">
            <a:avLst/>
          </a:prstGeom>
          <a:solidFill>
            <a:srgbClr val="ED7D31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8D16EA9-27A6-6D47-9180-FEE209B7DB64}"/>
              </a:ext>
            </a:extLst>
          </p:cNvPr>
          <p:cNvGrpSpPr/>
          <p:nvPr/>
        </p:nvGrpSpPr>
        <p:grpSpPr>
          <a:xfrm>
            <a:off x="4716107" y="1566406"/>
            <a:ext cx="2428820" cy="3775115"/>
            <a:chOff x="3916659" y="137728"/>
            <a:chExt cx="3735090" cy="6527342"/>
          </a:xfrm>
        </p:grpSpPr>
        <p:pic>
          <p:nvPicPr>
            <p:cNvPr id="6" name="Picture 4" descr="Android, Roboter, Künstliche Intelligenz, Ai, Niedlich">
              <a:extLst>
                <a:ext uri="{FF2B5EF4-FFF2-40B4-BE49-F238E27FC236}">
                  <a16:creationId xmlns:a16="http://schemas.microsoft.com/office/drawing/2014/main" id="{E0A9A47F-424D-F140-9090-1CF6EF1CF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659" y="137728"/>
              <a:ext cx="3735090" cy="65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Ähnliches Foto">
              <a:extLst>
                <a:ext uri="{FF2B5EF4-FFF2-40B4-BE49-F238E27FC236}">
                  <a16:creationId xmlns:a16="http://schemas.microsoft.com/office/drawing/2014/main" id="{71E71D18-C49D-AD48-9BE7-2DC0FEF558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0" t="6075" r="14088" b="6754"/>
            <a:stretch/>
          </p:blipFill>
          <p:spPr bwMode="auto">
            <a:xfrm>
              <a:off x="5362413" y="2231757"/>
              <a:ext cx="1255364" cy="153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uppierung 11">
            <a:extLst>
              <a:ext uri="{FF2B5EF4-FFF2-40B4-BE49-F238E27FC236}">
                <a16:creationId xmlns:a16="http://schemas.microsoft.com/office/drawing/2014/main" id="{A3D9BE14-F407-074D-B230-FD6CCB14530D}"/>
              </a:ext>
            </a:extLst>
          </p:cNvPr>
          <p:cNvGrpSpPr/>
          <p:nvPr/>
        </p:nvGrpSpPr>
        <p:grpSpPr>
          <a:xfrm>
            <a:off x="215072" y="1442798"/>
            <a:ext cx="3258229" cy="3972404"/>
            <a:chOff x="87481" y="1226127"/>
            <a:chExt cx="4101339" cy="4706308"/>
          </a:xfrm>
        </p:grpSpPr>
        <p:pic>
          <p:nvPicPr>
            <p:cNvPr id="38" name="Bild 10">
              <a:extLst>
                <a:ext uri="{FF2B5EF4-FFF2-40B4-BE49-F238E27FC236}">
                  <a16:creationId xmlns:a16="http://schemas.microsoft.com/office/drawing/2014/main" id="{7CB55B73-95AE-3E4E-84D4-C21A582D6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81" y="1226127"/>
              <a:ext cx="4101339" cy="4706308"/>
            </a:xfrm>
            <a:prstGeom prst="rect">
              <a:avLst/>
            </a:prstGeom>
          </p:spPr>
        </p:pic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DCC1873B-1201-8E46-BE4C-63F138FFDA1B}"/>
                </a:ext>
              </a:extLst>
            </p:cNvPr>
            <p:cNvSpPr/>
            <p:nvPr/>
          </p:nvSpPr>
          <p:spPr>
            <a:xfrm>
              <a:off x="2959500" y="3628553"/>
              <a:ext cx="1134035" cy="141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Pfeil nach links und rechts 3">
            <a:extLst>
              <a:ext uri="{FF2B5EF4-FFF2-40B4-BE49-F238E27FC236}">
                <a16:creationId xmlns:a16="http://schemas.microsoft.com/office/drawing/2014/main" id="{A84F1FFD-4059-1148-993E-A84B66882D9C}"/>
              </a:ext>
            </a:extLst>
          </p:cNvPr>
          <p:cNvSpPr/>
          <p:nvPr/>
        </p:nvSpPr>
        <p:spPr>
          <a:xfrm>
            <a:off x="3508433" y="3166870"/>
            <a:ext cx="1084224" cy="5372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 nach links und rechts 40">
            <a:extLst>
              <a:ext uri="{FF2B5EF4-FFF2-40B4-BE49-F238E27FC236}">
                <a16:creationId xmlns:a16="http://schemas.microsoft.com/office/drawing/2014/main" id="{A4967BFB-D81C-5D4B-9880-70CFD98DF910}"/>
              </a:ext>
            </a:extLst>
          </p:cNvPr>
          <p:cNvSpPr/>
          <p:nvPr/>
        </p:nvSpPr>
        <p:spPr>
          <a:xfrm>
            <a:off x="7190967" y="3109181"/>
            <a:ext cx="1084224" cy="5372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25220A-727A-4C46-905B-BF8CF8D8DF8F}"/>
              </a:ext>
            </a:extLst>
          </p:cNvPr>
          <p:cNvSpPr txBox="1"/>
          <p:nvPr/>
        </p:nvSpPr>
        <p:spPr>
          <a:xfrm>
            <a:off x="842052" y="5681105"/>
            <a:ext cx="200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Facebook</a:t>
            </a:r>
            <a:endParaRPr lang="de-DE" b="1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F5EBFBE-7DB1-4D49-986C-E45A405292C2}"/>
              </a:ext>
            </a:extLst>
          </p:cNvPr>
          <p:cNvSpPr txBox="1"/>
          <p:nvPr/>
        </p:nvSpPr>
        <p:spPr>
          <a:xfrm>
            <a:off x="4835696" y="5681105"/>
            <a:ext cx="2421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Dialog Flow</a:t>
            </a:r>
            <a:endParaRPr lang="de-DE" b="1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6B1D3DA-B8AD-E64F-A0A7-A4AA3B0721B8}"/>
              </a:ext>
            </a:extLst>
          </p:cNvPr>
          <p:cNvSpPr txBox="1"/>
          <p:nvPr/>
        </p:nvSpPr>
        <p:spPr>
          <a:xfrm>
            <a:off x="9036361" y="5681105"/>
            <a:ext cx="3128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/>
              <a:t>AWS </a:t>
            </a:r>
            <a:r>
              <a:rPr lang="de-DE" sz="3600" b="1" dirty="0" err="1"/>
              <a:t>Serverless</a:t>
            </a:r>
            <a:endParaRPr lang="de-DE" sz="3600" b="1" dirty="0"/>
          </a:p>
          <a:p>
            <a:pPr algn="ctr"/>
            <a:r>
              <a:rPr lang="de-DE" sz="3600" b="1" dirty="0"/>
              <a:t>(Lambda)</a:t>
            </a:r>
            <a:endParaRPr lang="de-DE" b="1" dirty="0"/>
          </a:p>
        </p:txBody>
      </p:sp>
      <p:pic>
        <p:nvPicPr>
          <p:cNvPr id="40" name="Picture 2" descr="ttps://cdn.pixabay.com/photo/2012/04/24/11/31/lambda-39473_640.png">
            <a:extLst>
              <a:ext uri="{FF2B5EF4-FFF2-40B4-BE49-F238E27FC236}">
                <a16:creationId xmlns:a16="http://schemas.microsoft.com/office/drawing/2014/main" id="{7678CDBE-059D-AE41-863E-59A12863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82" y="1676498"/>
            <a:ext cx="995406" cy="8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tps://cdn.pixabay.com/photo/2012/04/24/11/31/lambda-39473_640.png">
            <a:extLst>
              <a:ext uri="{FF2B5EF4-FFF2-40B4-BE49-F238E27FC236}">
                <a16:creationId xmlns:a16="http://schemas.microsoft.com/office/drawing/2014/main" id="{94F87900-41A4-B544-B983-F68718A6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82" y="3022780"/>
            <a:ext cx="995406" cy="8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ttps://cdn.pixabay.com/photo/2012/04/24/11/31/lambda-39473_640.png">
            <a:extLst>
              <a:ext uri="{FF2B5EF4-FFF2-40B4-BE49-F238E27FC236}">
                <a16:creationId xmlns:a16="http://schemas.microsoft.com/office/drawing/2014/main" id="{3283E354-D4AE-B441-92B7-D12F144E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049" y="1488942"/>
            <a:ext cx="995406" cy="8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ttps://cdn.pixabay.com/photo/2012/04/24/11/31/lambda-39473_640.png">
            <a:extLst>
              <a:ext uri="{FF2B5EF4-FFF2-40B4-BE49-F238E27FC236}">
                <a16:creationId xmlns:a16="http://schemas.microsoft.com/office/drawing/2014/main" id="{C2E12C15-BBC1-B140-B9E4-C12EA695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346" y="2558789"/>
            <a:ext cx="995406" cy="8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ttps://cdn.pixabay.com/photo/2012/04/24/11/31/lambda-39473_640.png">
            <a:extLst>
              <a:ext uri="{FF2B5EF4-FFF2-40B4-BE49-F238E27FC236}">
                <a16:creationId xmlns:a16="http://schemas.microsoft.com/office/drawing/2014/main" id="{D88D21B2-CA91-D449-B590-F05F79475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523" y="4266213"/>
            <a:ext cx="995406" cy="8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60339B88-256D-464C-805C-62D5BCC776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226" y="908835"/>
            <a:ext cx="910081" cy="1008091"/>
          </a:xfrm>
          <a:prstGeom prst="rect">
            <a:avLst/>
          </a:prstGeom>
        </p:spPr>
      </p:pic>
      <p:pic>
        <p:nvPicPr>
          <p:cNvPr id="49" name="Picture 6">
            <a:extLst>
              <a:ext uri="{FF2B5EF4-FFF2-40B4-BE49-F238E27FC236}">
                <a16:creationId xmlns:a16="http://schemas.microsoft.com/office/drawing/2014/main" id="{2B39DA5A-7108-4447-A01D-EB599E34CE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557" y="3497536"/>
            <a:ext cx="910081" cy="10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45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712921" y="1084882"/>
            <a:ext cx="6695268" cy="12863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</a:t>
            </a:r>
            <a:r>
              <a:rPr lang="de-DE" b="1" dirty="0" err="1">
                <a:solidFill>
                  <a:srgbClr val="FF0000"/>
                </a:solidFill>
              </a:rPr>
              <a:t>Staatus</a:t>
            </a:r>
            <a:r>
              <a:rPr lang="de-DE" b="1" dirty="0">
                <a:solidFill>
                  <a:schemeClr val="tx1"/>
                </a:solidFill>
              </a:rPr>
              <a:t> von meinem Paket 1234566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9C5E2A7-525F-9A4A-9685-7CE913B33A3A}"/>
              </a:ext>
            </a:extLst>
          </p:cNvPr>
          <p:cNvGrpSpPr/>
          <p:nvPr/>
        </p:nvGrpSpPr>
        <p:grpSpPr>
          <a:xfrm>
            <a:off x="9608949" y="2975674"/>
            <a:ext cx="2428820" cy="3775115"/>
            <a:chOff x="3916659" y="137728"/>
            <a:chExt cx="3735090" cy="6527342"/>
          </a:xfrm>
        </p:grpSpPr>
        <p:pic>
          <p:nvPicPr>
            <p:cNvPr id="7" name="Picture 4" descr="Android, Roboter, Künstliche Intelligenz, Ai, Niedlich">
              <a:extLst>
                <a:ext uri="{FF2B5EF4-FFF2-40B4-BE49-F238E27FC236}">
                  <a16:creationId xmlns:a16="http://schemas.microsoft.com/office/drawing/2014/main" id="{5530D66C-2297-A744-AC7B-29E8BE39B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659" y="137728"/>
              <a:ext cx="3735090" cy="65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Ähnliches Foto">
              <a:extLst>
                <a:ext uri="{FF2B5EF4-FFF2-40B4-BE49-F238E27FC236}">
                  <a16:creationId xmlns:a16="http://schemas.microsoft.com/office/drawing/2014/main" id="{388288D8-2BD9-8349-8FEB-96B41FE1C7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0" t="6075" r="14088" b="6754"/>
            <a:stretch/>
          </p:blipFill>
          <p:spPr bwMode="auto">
            <a:xfrm>
              <a:off x="5362413" y="2231757"/>
              <a:ext cx="1255364" cy="153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7E8727F2-6BF7-C84A-895E-B2E7ECED51E7}"/>
              </a:ext>
            </a:extLst>
          </p:cNvPr>
          <p:cNvSpPr/>
          <p:nvPr/>
        </p:nvSpPr>
        <p:spPr>
          <a:xfrm>
            <a:off x="4246536" y="2743201"/>
            <a:ext cx="5346915" cy="1022888"/>
          </a:xfrm>
          <a:prstGeom prst="wedgeRectCallout">
            <a:avLst>
              <a:gd name="adj1" fmla="val 67863"/>
              <a:gd name="adj2" fmla="val 6098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Ihr Paket 1234566  befindet sich gerade in Auslieferung.</a:t>
            </a:r>
          </a:p>
        </p:txBody>
      </p:sp>
      <p:pic>
        <p:nvPicPr>
          <p:cNvPr id="10" name="Picture 2" descr="Bildergebnis für daumen hoch">
            <a:extLst>
              <a:ext uri="{FF2B5EF4-FFF2-40B4-BE49-F238E27FC236}">
                <a16:creationId xmlns:a16="http://schemas.microsoft.com/office/drawing/2014/main" id="{31BFA368-71BA-5B40-84F2-2B723F945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54" y="4060556"/>
            <a:ext cx="2278251" cy="19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949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F220F421-8314-3C43-8384-C983E2CA9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60C0E34-5E4B-394D-BEBD-5B48F20A7317}"/>
              </a:ext>
            </a:extLst>
          </p:cNvPr>
          <p:cNvGrpSpPr/>
          <p:nvPr/>
        </p:nvGrpSpPr>
        <p:grpSpPr>
          <a:xfrm>
            <a:off x="2725362" y="1474163"/>
            <a:ext cx="929899" cy="1255362"/>
            <a:chOff x="3916659" y="137728"/>
            <a:chExt cx="3735090" cy="6527342"/>
          </a:xfrm>
        </p:grpSpPr>
        <p:pic>
          <p:nvPicPr>
            <p:cNvPr id="8" name="Picture 4" descr="Android, Roboter, Künstliche Intelligenz, Ai, Niedlich">
              <a:extLst>
                <a:ext uri="{FF2B5EF4-FFF2-40B4-BE49-F238E27FC236}">
                  <a16:creationId xmlns:a16="http://schemas.microsoft.com/office/drawing/2014/main" id="{F7B8D40E-7CA5-D344-86AA-078981662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659" y="137728"/>
              <a:ext cx="3735090" cy="65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Ähnliches Foto">
              <a:extLst>
                <a:ext uri="{FF2B5EF4-FFF2-40B4-BE49-F238E27FC236}">
                  <a16:creationId xmlns:a16="http://schemas.microsoft.com/office/drawing/2014/main" id="{2B957D71-D962-B047-A300-ACC4AE48B5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0" t="6075" r="14088" b="6754"/>
            <a:stretch/>
          </p:blipFill>
          <p:spPr bwMode="auto">
            <a:xfrm>
              <a:off x="5362413" y="2231757"/>
              <a:ext cx="1255364" cy="153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hnliches Foto">
            <a:extLst>
              <a:ext uri="{FF2B5EF4-FFF2-40B4-BE49-F238E27FC236}">
                <a16:creationId xmlns:a16="http://schemas.microsoft.com/office/drawing/2014/main" id="{FA4780AF-2958-4A42-9763-AA13367F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49" y="2835902"/>
            <a:ext cx="1486571" cy="14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5">
            <a:extLst>
              <a:ext uri="{FF2B5EF4-FFF2-40B4-BE49-F238E27FC236}">
                <a16:creationId xmlns:a16="http://schemas.microsoft.com/office/drawing/2014/main" id="{4361DA44-C913-D540-B6E3-5A9CF45633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01" y="2807639"/>
            <a:ext cx="1242047" cy="149045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8FEBE3A-C7F7-6A46-80A1-A0BFD56888EF}"/>
              </a:ext>
            </a:extLst>
          </p:cNvPr>
          <p:cNvSpPr txBox="1"/>
          <p:nvPr/>
        </p:nvSpPr>
        <p:spPr>
          <a:xfrm>
            <a:off x="7112314" y="4122762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Lambda</a:t>
            </a:r>
          </a:p>
        </p:txBody>
      </p:sp>
      <p:pic>
        <p:nvPicPr>
          <p:cNvPr id="13" name="Picture 47">
            <a:extLst>
              <a:ext uri="{FF2B5EF4-FFF2-40B4-BE49-F238E27FC236}">
                <a16:creationId xmlns:a16="http://schemas.microsoft.com/office/drawing/2014/main" id="{E00D49E6-A1A7-6840-A3B1-7922B89073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07" y="2845739"/>
            <a:ext cx="1175110" cy="1410134"/>
          </a:xfrm>
          <a:prstGeom prst="rect">
            <a:avLst/>
          </a:prstGeom>
        </p:spPr>
      </p:pic>
      <p:sp>
        <p:nvSpPr>
          <p:cNvPr id="14" name="TextBox 48">
            <a:extLst>
              <a:ext uri="{FF2B5EF4-FFF2-40B4-BE49-F238E27FC236}">
                <a16:creationId xmlns:a16="http://schemas.microsoft.com/office/drawing/2014/main" id="{3521485C-2DB6-E742-9C6B-93E6703F8E8A}"/>
              </a:ext>
            </a:extLst>
          </p:cNvPr>
          <p:cNvSpPr txBox="1"/>
          <p:nvPr/>
        </p:nvSpPr>
        <p:spPr>
          <a:xfrm>
            <a:off x="5062485" y="4261262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API Gateway</a:t>
            </a:r>
          </a:p>
        </p:txBody>
      </p:sp>
      <p:grpSp>
        <p:nvGrpSpPr>
          <p:cNvPr id="15" name="Gruppierung 58">
            <a:extLst>
              <a:ext uri="{FF2B5EF4-FFF2-40B4-BE49-F238E27FC236}">
                <a16:creationId xmlns:a16="http://schemas.microsoft.com/office/drawing/2014/main" id="{09E10170-E484-9140-A821-BBC354C2E9DB}"/>
              </a:ext>
            </a:extLst>
          </p:cNvPr>
          <p:cNvGrpSpPr/>
          <p:nvPr/>
        </p:nvGrpSpPr>
        <p:grpSpPr>
          <a:xfrm>
            <a:off x="4380008" y="0"/>
            <a:ext cx="7596472" cy="6548082"/>
            <a:chOff x="2715554" y="1261337"/>
            <a:chExt cx="3725886" cy="3320823"/>
          </a:xfrm>
        </p:grpSpPr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id="{C7091F80-D509-EF46-890A-1DA389BF718F}"/>
                </a:ext>
              </a:extLst>
            </p:cNvPr>
            <p:cNvSpPr/>
            <p:nvPr/>
          </p:nvSpPr>
          <p:spPr>
            <a:xfrm>
              <a:off x="2715554" y="1534159"/>
              <a:ext cx="3725886" cy="3048001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9C035036-9620-9149-AF1D-C21A2A5C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599" y="1261337"/>
              <a:ext cx="603504" cy="393954"/>
            </a:xfrm>
            <a:prstGeom prst="rect">
              <a:avLst/>
            </a:prstGeom>
          </p:spPr>
        </p:pic>
      </p:grpSp>
      <p:pic>
        <p:nvPicPr>
          <p:cNvPr id="18" name="Picture 21">
            <a:extLst>
              <a:ext uri="{FF2B5EF4-FFF2-40B4-BE49-F238E27FC236}">
                <a16:creationId xmlns:a16="http://schemas.microsoft.com/office/drawing/2014/main" id="{870210CB-C778-B94B-B1FE-A76F8DAF64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405" y="647942"/>
            <a:ext cx="470187" cy="890882"/>
          </a:xfrm>
          <a:prstGeom prst="rect">
            <a:avLst/>
          </a:prstGeom>
        </p:spPr>
      </p:pic>
      <p:sp>
        <p:nvSpPr>
          <p:cNvPr id="19" name="TextBox 50">
            <a:extLst>
              <a:ext uri="{FF2B5EF4-FFF2-40B4-BE49-F238E27FC236}">
                <a16:creationId xmlns:a16="http://schemas.microsoft.com/office/drawing/2014/main" id="{93D65AB9-5245-9C43-AE8E-C6CBB334C139}"/>
              </a:ext>
            </a:extLst>
          </p:cNvPr>
          <p:cNvSpPr txBox="1"/>
          <p:nvPr/>
        </p:nvSpPr>
        <p:spPr>
          <a:xfrm>
            <a:off x="11042458" y="1538824"/>
            <a:ext cx="64008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IAM</a:t>
            </a:r>
          </a:p>
        </p:txBody>
      </p:sp>
      <p:pic>
        <p:nvPicPr>
          <p:cNvPr id="20" name="Picture 6" descr="hnliches Foto">
            <a:extLst>
              <a:ext uri="{FF2B5EF4-FFF2-40B4-BE49-F238E27FC236}">
                <a16:creationId xmlns:a16="http://schemas.microsoft.com/office/drawing/2014/main" id="{B19ECA23-2691-4E45-A7DF-DEF8E387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3" y="4567860"/>
            <a:ext cx="1414371" cy="7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6BC4EE92-C372-6E4A-A507-6E50577AAD0F}"/>
              </a:ext>
            </a:extLst>
          </p:cNvPr>
          <p:cNvSpPr txBox="1"/>
          <p:nvPr/>
        </p:nvSpPr>
        <p:spPr>
          <a:xfrm rot="16200000">
            <a:off x="-336308" y="4827032"/>
            <a:ext cx="152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Facebook Messenger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A072960C-1A87-3F4B-890A-59C69E8986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2" y="895014"/>
            <a:ext cx="910081" cy="1008091"/>
          </a:xfrm>
          <a:prstGeom prst="rect">
            <a:avLst/>
          </a:prstGeom>
        </p:spPr>
      </p:pic>
      <p:sp>
        <p:nvSpPr>
          <p:cNvPr id="23" name="TextBox 254">
            <a:extLst>
              <a:ext uri="{FF2B5EF4-FFF2-40B4-BE49-F238E27FC236}">
                <a16:creationId xmlns:a16="http://schemas.microsoft.com/office/drawing/2014/main" id="{A2985FF2-CACB-1E40-94FB-0F9C5ED03C0E}"/>
              </a:ext>
            </a:extLst>
          </p:cNvPr>
          <p:cNvSpPr txBox="1"/>
          <p:nvPr/>
        </p:nvSpPr>
        <p:spPr>
          <a:xfrm>
            <a:off x="7512849" y="690613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 err="1"/>
              <a:t>DynamoDB</a:t>
            </a:r>
            <a:endParaRPr lang="en-US" sz="1200" b="1" dirty="0"/>
          </a:p>
        </p:txBody>
      </p:sp>
      <p:pic>
        <p:nvPicPr>
          <p:cNvPr id="24" name="Picture 5">
            <a:extLst>
              <a:ext uri="{FF2B5EF4-FFF2-40B4-BE49-F238E27FC236}">
                <a16:creationId xmlns:a16="http://schemas.microsoft.com/office/drawing/2014/main" id="{A12CEBE3-E7F0-3248-8027-3B7E55B7785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705" y="2760014"/>
            <a:ext cx="1315887" cy="1579064"/>
          </a:xfrm>
          <a:prstGeom prst="rect">
            <a:avLst/>
          </a:prstGeom>
        </p:spPr>
      </p:pic>
      <p:sp>
        <p:nvSpPr>
          <p:cNvPr id="25" name="TextBox 347">
            <a:extLst>
              <a:ext uri="{FF2B5EF4-FFF2-40B4-BE49-F238E27FC236}">
                <a16:creationId xmlns:a16="http://schemas.microsoft.com/office/drawing/2014/main" id="{ABA7998B-8F2E-5849-AAA5-2EF2E0C1D79B}"/>
              </a:ext>
            </a:extLst>
          </p:cNvPr>
          <p:cNvSpPr txBox="1"/>
          <p:nvPr/>
        </p:nvSpPr>
        <p:spPr>
          <a:xfrm>
            <a:off x="10281705" y="4105543"/>
            <a:ext cx="470446" cy="14847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S3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AD3F6D-D8A5-C847-AC95-52E600A08958}"/>
              </a:ext>
            </a:extLst>
          </p:cNvPr>
          <p:cNvCxnSpPr>
            <a:stCxn id="11" idx="3"/>
            <a:endCxn id="24" idx="1"/>
          </p:cNvCxnSpPr>
          <p:nvPr/>
        </p:nvCxnSpPr>
        <p:spPr>
          <a:xfrm flipV="1">
            <a:off x="8581248" y="3549546"/>
            <a:ext cx="1700457" cy="332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48240DD-8EAA-A34A-9790-9B808C9E3FF4}"/>
              </a:ext>
            </a:extLst>
          </p:cNvPr>
          <p:cNvCxnSpPr>
            <a:stCxn id="11" idx="0"/>
            <a:endCxn id="22" idx="2"/>
          </p:cNvCxnSpPr>
          <p:nvPr/>
        </p:nvCxnSpPr>
        <p:spPr>
          <a:xfrm flipV="1">
            <a:off x="7960225" y="1903105"/>
            <a:ext cx="17058" cy="904534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57">
            <a:extLst>
              <a:ext uri="{FF2B5EF4-FFF2-40B4-BE49-F238E27FC236}">
                <a16:creationId xmlns:a16="http://schemas.microsoft.com/office/drawing/2014/main" id="{CB5AC1ED-807A-974B-85DC-52004C1418A8}"/>
              </a:ext>
            </a:extLst>
          </p:cNvPr>
          <p:cNvCxnSpPr>
            <a:stCxn id="20" idx="2"/>
            <a:endCxn id="24" idx="2"/>
          </p:cNvCxnSpPr>
          <p:nvPr/>
        </p:nvCxnSpPr>
        <p:spPr>
          <a:xfrm rot="5400000" flipH="1" flipV="1">
            <a:off x="5604476" y="28031"/>
            <a:ext cx="1024126" cy="9646220"/>
          </a:xfrm>
          <a:prstGeom prst="bentConnector3">
            <a:avLst>
              <a:gd name="adj1" fmla="val -22321"/>
            </a:avLst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57">
            <a:extLst>
              <a:ext uri="{FF2B5EF4-FFF2-40B4-BE49-F238E27FC236}">
                <a16:creationId xmlns:a16="http://schemas.microsoft.com/office/drawing/2014/main" id="{D8E4388E-B510-F641-BFC5-2597FEA50D9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524397" y="3318578"/>
            <a:ext cx="1018314" cy="1480251"/>
          </a:xfrm>
          <a:prstGeom prst="bentConnector2">
            <a:avLst/>
          </a:prstGeom>
          <a:ln w="57150">
            <a:solidFill>
              <a:srgbClr val="7030A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45D23D0-4271-AC4E-A09C-5DF56621427E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6097417" y="3550806"/>
            <a:ext cx="1241784" cy="206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2">
            <a:extLst>
              <a:ext uri="{FF2B5EF4-FFF2-40B4-BE49-F238E27FC236}">
                <a16:creationId xmlns:a16="http://schemas.microsoft.com/office/drawing/2014/main" id="{D3B1998A-CA4B-CF42-BD80-4BE1D15E44DB}"/>
              </a:ext>
            </a:extLst>
          </p:cNvPr>
          <p:cNvSpPr/>
          <p:nvPr/>
        </p:nvSpPr>
        <p:spPr>
          <a:xfrm>
            <a:off x="2087056" y="895014"/>
            <a:ext cx="2157032" cy="388177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3" name="Picture 4" descr="ildergebnis für google cloud">
            <a:extLst>
              <a:ext uri="{FF2B5EF4-FFF2-40B4-BE49-F238E27FC236}">
                <a16:creationId xmlns:a16="http://schemas.microsoft.com/office/drawing/2014/main" id="{A2B18CAE-F4DE-964C-858E-77DC487C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86" y="477753"/>
            <a:ext cx="1001347" cy="10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D02DA6C-485A-664B-91CD-5AF081A9606A}"/>
              </a:ext>
            </a:extLst>
          </p:cNvPr>
          <p:cNvCxnSpPr/>
          <p:nvPr/>
        </p:nvCxnSpPr>
        <p:spPr>
          <a:xfrm>
            <a:off x="3776068" y="3543019"/>
            <a:ext cx="1241784" cy="206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48">
            <a:extLst>
              <a:ext uri="{FF2B5EF4-FFF2-40B4-BE49-F238E27FC236}">
                <a16:creationId xmlns:a16="http://schemas.microsoft.com/office/drawing/2014/main" id="{EE6F3F0E-7F88-4045-AA4A-078BA6E86C14}"/>
              </a:ext>
            </a:extLst>
          </p:cNvPr>
          <p:cNvSpPr txBox="1"/>
          <p:nvPr/>
        </p:nvSpPr>
        <p:spPr>
          <a:xfrm>
            <a:off x="1104461" y="3262127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Dialog</a:t>
            </a:r>
          </a:p>
        </p:txBody>
      </p:sp>
      <p:sp>
        <p:nvSpPr>
          <p:cNvPr id="36" name="TextBox 48">
            <a:extLst>
              <a:ext uri="{FF2B5EF4-FFF2-40B4-BE49-F238E27FC236}">
                <a16:creationId xmlns:a16="http://schemas.microsoft.com/office/drawing/2014/main" id="{5F3AB54B-24A0-AA4E-92DD-AC44FCDE89E5}"/>
              </a:ext>
            </a:extLst>
          </p:cNvPr>
          <p:cNvSpPr txBox="1"/>
          <p:nvPr/>
        </p:nvSpPr>
        <p:spPr>
          <a:xfrm>
            <a:off x="4330530" y="2849431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Fulfillment</a:t>
            </a:r>
          </a:p>
        </p:txBody>
      </p:sp>
    </p:spTree>
    <p:extLst>
      <p:ext uri="{BB962C8B-B14F-4D97-AF65-F5344CB8AC3E}">
        <p14:creationId xmlns:p14="http://schemas.microsoft.com/office/powerpoint/2010/main" val="3918030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8D16EA9-27A6-6D47-9180-FEE209B7DB64}"/>
              </a:ext>
            </a:extLst>
          </p:cNvPr>
          <p:cNvGrpSpPr/>
          <p:nvPr/>
        </p:nvGrpSpPr>
        <p:grpSpPr>
          <a:xfrm>
            <a:off x="4716107" y="1566406"/>
            <a:ext cx="2428820" cy="3775115"/>
            <a:chOff x="3916659" y="137728"/>
            <a:chExt cx="3735090" cy="6527342"/>
          </a:xfrm>
        </p:grpSpPr>
        <p:pic>
          <p:nvPicPr>
            <p:cNvPr id="6" name="Picture 4" descr="Android, Roboter, Künstliche Intelligenz, Ai, Niedlich">
              <a:extLst>
                <a:ext uri="{FF2B5EF4-FFF2-40B4-BE49-F238E27FC236}">
                  <a16:creationId xmlns:a16="http://schemas.microsoft.com/office/drawing/2014/main" id="{E0A9A47F-424D-F140-9090-1CF6EF1CF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659" y="137728"/>
              <a:ext cx="3735090" cy="65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Ähnliches Foto">
              <a:extLst>
                <a:ext uri="{FF2B5EF4-FFF2-40B4-BE49-F238E27FC236}">
                  <a16:creationId xmlns:a16="http://schemas.microsoft.com/office/drawing/2014/main" id="{71E71D18-C49D-AD48-9BE7-2DC0FEF558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0" t="6075" r="14088" b="6754"/>
            <a:stretch/>
          </p:blipFill>
          <p:spPr bwMode="auto">
            <a:xfrm>
              <a:off x="5362413" y="2231757"/>
              <a:ext cx="1255364" cy="153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BF5EBFBE-7DB1-4D49-986C-E45A405292C2}"/>
              </a:ext>
            </a:extLst>
          </p:cNvPr>
          <p:cNvSpPr txBox="1"/>
          <p:nvPr/>
        </p:nvSpPr>
        <p:spPr>
          <a:xfrm>
            <a:off x="4102933" y="5533508"/>
            <a:ext cx="365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Dialog Flow Agent</a:t>
            </a:r>
            <a:endParaRPr lang="de-DE" b="1" dirty="0"/>
          </a:p>
        </p:txBody>
      </p:sp>
      <p:pic>
        <p:nvPicPr>
          <p:cNvPr id="8" name="Grafik 7" descr="Lupe">
            <a:extLst>
              <a:ext uri="{FF2B5EF4-FFF2-40B4-BE49-F238E27FC236}">
                <a16:creationId xmlns:a16="http://schemas.microsoft.com/office/drawing/2014/main" id="{F4881E9D-7663-B34F-AF82-6F4A98BA4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5688" y="1374419"/>
            <a:ext cx="3074838" cy="3074838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3F3E2F7-EC70-3740-8732-45E93C4D037B}"/>
              </a:ext>
            </a:extLst>
          </p:cNvPr>
          <p:cNvGrpSpPr/>
          <p:nvPr/>
        </p:nvGrpSpPr>
        <p:grpSpPr>
          <a:xfrm>
            <a:off x="5387580" y="1600291"/>
            <a:ext cx="1311547" cy="1311547"/>
            <a:chOff x="8941008" y="718645"/>
            <a:chExt cx="1311547" cy="1311547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E0FED94F-9E9B-B246-A54C-E8274E7EDEC0}"/>
                </a:ext>
              </a:extLst>
            </p:cNvPr>
            <p:cNvGrpSpPr/>
            <p:nvPr/>
          </p:nvGrpSpPr>
          <p:grpSpPr>
            <a:xfrm>
              <a:off x="9048291" y="1145894"/>
              <a:ext cx="1079557" cy="420513"/>
              <a:chOff x="9048291" y="1145894"/>
              <a:chExt cx="1079557" cy="4205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CDB4E5F-1E52-1E46-9D35-8B52E64AA4B6}"/>
                  </a:ext>
                </a:extLst>
              </p:cNvPr>
              <p:cNvSpPr/>
              <p:nvPr/>
            </p:nvSpPr>
            <p:spPr>
              <a:xfrm>
                <a:off x="9641711" y="1145895"/>
                <a:ext cx="486137" cy="4205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5BF70AD-7DB1-B940-8EC7-EF3BEF315065}"/>
                  </a:ext>
                </a:extLst>
              </p:cNvPr>
              <p:cNvSpPr/>
              <p:nvPr/>
            </p:nvSpPr>
            <p:spPr>
              <a:xfrm>
                <a:off x="9048291" y="1145894"/>
                <a:ext cx="486137" cy="4205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1" name="Grafik 20" descr="Brille">
              <a:extLst>
                <a:ext uri="{FF2B5EF4-FFF2-40B4-BE49-F238E27FC236}">
                  <a16:creationId xmlns:a16="http://schemas.microsoft.com/office/drawing/2014/main" id="{8F4AA996-B0AB-F74D-BEEC-E2694987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41008" y="718645"/>
              <a:ext cx="1311547" cy="1311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94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alogflow_Agent_page.png">
            <a:extLst>
              <a:ext uri="{FF2B5EF4-FFF2-40B4-BE49-F238E27FC236}">
                <a16:creationId xmlns:a16="http://schemas.microsoft.com/office/drawing/2014/main" id="{372F25DA-04F6-ED48-9213-6A6EEB41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225"/>
            <a:ext cx="12192000" cy="630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C9FAC43-4A0C-404D-80E8-BDD1F3E5331A}"/>
              </a:ext>
            </a:extLst>
          </p:cNvPr>
          <p:cNvSpPr/>
          <p:nvPr/>
        </p:nvSpPr>
        <p:spPr>
          <a:xfrm>
            <a:off x="-21" y="5307943"/>
            <a:ext cx="12192001" cy="641350"/>
          </a:xfrm>
          <a:prstGeom prst="rect">
            <a:avLst/>
          </a:prstGeom>
          <a:solidFill>
            <a:schemeClr val="tx1">
              <a:lumMod val="50000"/>
              <a:lumOff val="50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Create language specific agent</a:t>
            </a:r>
          </a:p>
        </p:txBody>
      </p:sp>
    </p:spTree>
    <p:extLst>
      <p:ext uri="{BB962C8B-B14F-4D97-AF65-F5344CB8AC3E}">
        <p14:creationId xmlns:p14="http://schemas.microsoft.com/office/powerpoint/2010/main" val="133664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C2925-DC87-A940-97FB-85874412D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88BF2CE-327E-7F45-9A71-047F31C087A8}"/>
              </a:ext>
            </a:extLst>
          </p:cNvPr>
          <p:cNvSpPr txBox="1"/>
          <p:nvPr/>
        </p:nvSpPr>
        <p:spPr>
          <a:xfrm rot="19942738">
            <a:off x="1956936" y="3571707"/>
            <a:ext cx="10103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i="1" dirty="0">
                <a:solidFill>
                  <a:schemeClr val="bg1"/>
                </a:solidFill>
              </a:rPr>
              <a:t>Einfach in ruhe Kickern</a:t>
            </a:r>
          </a:p>
        </p:txBody>
      </p:sp>
    </p:spTree>
    <p:extLst>
      <p:ext uri="{BB962C8B-B14F-4D97-AF65-F5344CB8AC3E}">
        <p14:creationId xmlns:p14="http://schemas.microsoft.com/office/powerpoint/2010/main" val="3295365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54e8d4474351ab14f6d1867dda6d367e1339d8e551536c4870297bd0934bc458bb/man-2814937_1920.jpg">
            <a:extLst>
              <a:ext uri="{FF2B5EF4-FFF2-40B4-BE49-F238E27FC236}">
                <a16:creationId xmlns:a16="http://schemas.microsoft.com/office/drawing/2014/main" id="{8ADBD2C5-18E1-8447-8B80-4A9584EB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43516"/>
            <a:ext cx="10905066" cy="477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29AF654-68B4-AE4D-B192-F4558B6CC3D9}"/>
              </a:ext>
            </a:extLst>
          </p:cNvPr>
          <p:cNvSpPr/>
          <p:nvPr/>
        </p:nvSpPr>
        <p:spPr>
          <a:xfrm>
            <a:off x="-21" y="5307943"/>
            <a:ext cx="12192001" cy="641350"/>
          </a:xfrm>
          <a:prstGeom prst="rect">
            <a:avLst/>
          </a:prstGeom>
          <a:solidFill>
            <a:schemeClr val="tx1">
              <a:lumMod val="50000"/>
              <a:lumOff val="50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simple </a:t>
            </a:r>
            <a:r>
              <a:rPr lang="en-US" sz="4000" b="1" dirty="0" err="1">
                <a:solidFill>
                  <a:schemeClr val="bg1"/>
                </a:solidFill>
              </a:rPr>
              <a:t>communicartion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318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712921" y="1084882"/>
            <a:ext cx="6695268" cy="12863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Status von meinem Paket 1234566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9C5E2A7-525F-9A4A-9685-7CE913B33A3A}"/>
              </a:ext>
            </a:extLst>
          </p:cNvPr>
          <p:cNvGrpSpPr/>
          <p:nvPr/>
        </p:nvGrpSpPr>
        <p:grpSpPr>
          <a:xfrm>
            <a:off x="9608949" y="2975674"/>
            <a:ext cx="2428820" cy="3775115"/>
            <a:chOff x="3916659" y="137728"/>
            <a:chExt cx="3735090" cy="6527342"/>
          </a:xfrm>
        </p:grpSpPr>
        <p:pic>
          <p:nvPicPr>
            <p:cNvPr id="7" name="Picture 4" descr="Android, Roboter, Künstliche Intelligenz, Ai, Niedlich">
              <a:extLst>
                <a:ext uri="{FF2B5EF4-FFF2-40B4-BE49-F238E27FC236}">
                  <a16:creationId xmlns:a16="http://schemas.microsoft.com/office/drawing/2014/main" id="{5530D66C-2297-A744-AC7B-29E8BE39B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659" y="137728"/>
              <a:ext cx="3735090" cy="65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Ähnliches Foto">
              <a:extLst>
                <a:ext uri="{FF2B5EF4-FFF2-40B4-BE49-F238E27FC236}">
                  <a16:creationId xmlns:a16="http://schemas.microsoft.com/office/drawing/2014/main" id="{388288D8-2BD9-8349-8FEB-96B41FE1C7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0" t="6075" r="14088" b="6754"/>
            <a:stretch/>
          </p:blipFill>
          <p:spPr bwMode="auto">
            <a:xfrm>
              <a:off x="5362413" y="2231757"/>
              <a:ext cx="1255364" cy="153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7E8727F2-6BF7-C84A-895E-B2E7ECED51E7}"/>
              </a:ext>
            </a:extLst>
          </p:cNvPr>
          <p:cNvSpPr/>
          <p:nvPr/>
        </p:nvSpPr>
        <p:spPr>
          <a:xfrm>
            <a:off x="4246536" y="2743201"/>
            <a:ext cx="5346915" cy="1022888"/>
          </a:xfrm>
          <a:prstGeom prst="wedgeRectCallout">
            <a:avLst>
              <a:gd name="adj1" fmla="val 67863"/>
              <a:gd name="adj2" fmla="val 6098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Ihr Paket 1234566  befindet sich gerade in Auslieferung.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85F6F8-E6F0-E249-9678-5D71717FBA86}"/>
              </a:ext>
            </a:extLst>
          </p:cNvPr>
          <p:cNvSpPr/>
          <p:nvPr/>
        </p:nvSpPr>
        <p:spPr>
          <a:xfrm>
            <a:off x="-21" y="5307943"/>
            <a:ext cx="12192001" cy="641350"/>
          </a:xfrm>
          <a:prstGeom prst="rect">
            <a:avLst/>
          </a:prstGeom>
          <a:solidFill>
            <a:schemeClr val="tx1">
              <a:lumMod val="50000"/>
              <a:lumOff val="50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simple intent</a:t>
            </a:r>
          </a:p>
        </p:txBody>
      </p:sp>
    </p:spTree>
    <p:extLst>
      <p:ext uri="{BB962C8B-B14F-4D97-AF65-F5344CB8AC3E}">
        <p14:creationId xmlns:p14="http://schemas.microsoft.com/office/powerpoint/2010/main" val="1690320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2748366" y="2142640"/>
            <a:ext cx="6695268" cy="12863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Status von meinem </a:t>
            </a:r>
            <a:r>
              <a:rPr lang="de-DE" b="1" dirty="0">
                <a:solidFill>
                  <a:srgbClr val="FF0000"/>
                </a:solidFill>
              </a:rPr>
              <a:t>Paket 1234566</a:t>
            </a:r>
          </a:p>
        </p:txBody>
      </p:sp>
      <p:sp>
        <p:nvSpPr>
          <p:cNvPr id="10" name="Legende mit Linie (1) 9">
            <a:extLst>
              <a:ext uri="{FF2B5EF4-FFF2-40B4-BE49-F238E27FC236}">
                <a16:creationId xmlns:a16="http://schemas.microsoft.com/office/drawing/2014/main" id="{4B15F0B0-490F-A14A-9C6C-F8B9C1A4FFE3}"/>
              </a:ext>
            </a:extLst>
          </p:cNvPr>
          <p:cNvSpPr/>
          <p:nvPr/>
        </p:nvSpPr>
        <p:spPr>
          <a:xfrm>
            <a:off x="8471360" y="4779285"/>
            <a:ext cx="1944547" cy="1122745"/>
          </a:xfrm>
          <a:prstGeom prst="borderCallout1">
            <a:avLst>
              <a:gd name="adj1" fmla="val -10116"/>
              <a:gd name="adj2" fmla="val 40476"/>
              <a:gd name="adj3" fmla="val -165850"/>
              <a:gd name="adj4" fmla="val -41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2844416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0C959E7-D260-DC40-9841-091F9226CF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1302512"/>
            <a:ext cx="10905066" cy="42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1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2748366" y="2142640"/>
            <a:ext cx="6695268" cy="12863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Wie</a:t>
            </a:r>
            <a:r>
              <a:rPr lang="de-DE" b="1" dirty="0">
                <a:solidFill>
                  <a:schemeClr val="tx1"/>
                </a:solidFill>
              </a:rPr>
              <a:t> ist der </a:t>
            </a:r>
            <a:r>
              <a:rPr lang="de-DE" b="1" dirty="0">
                <a:solidFill>
                  <a:srgbClr val="FF0000"/>
                </a:solidFill>
              </a:rPr>
              <a:t>Status</a:t>
            </a:r>
            <a:r>
              <a:rPr lang="de-DE" b="1" dirty="0">
                <a:solidFill>
                  <a:schemeClr val="tx1"/>
                </a:solidFill>
              </a:rPr>
              <a:t> von meinem </a:t>
            </a:r>
            <a:r>
              <a:rPr lang="de-DE" b="1" dirty="0">
                <a:solidFill>
                  <a:srgbClr val="FF0000"/>
                </a:solidFill>
              </a:rPr>
              <a:t>Paket 1234566</a:t>
            </a:r>
          </a:p>
        </p:txBody>
      </p:sp>
      <p:sp>
        <p:nvSpPr>
          <p:cNvPr id="12" name="Legende mit Linie (1) 11">
            <a:extLst>
              <a:ext uri="{FF2B5EF4-FFF2-40B4-BE49-F238E27FC236}">
                <a16:creationId xmlns:a16="http://schemas.microsoft.com/office/drawing/2014/main" id="{04780FE4-C5CB-B84F-836A-60B5A228DAFE}"/>
              </a:ext>
            </a:extLst>
          </p:cNvPr>
          <p:cNvSpPr/>
          <p:nvPr/>
        </p:nvSpPr>
        <p:spPr>
          <a:xfrm>
            <a:off x="2014615" y="4779285"/>
            <a:ext cx="1944547" cy="1122745"/>
          </a:xfrm>
          <a:prstGeom prst="borderCallout1">
            <a:avLst>
              <a:gd name="adj1" fmla="val -8054"/>
              <a:gd name="adj2" fmla="val 89286"/>
              <a:gd name="adj3" fmla="val -168943"/>
              <a:gd name="adj4" fmla="val 158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Entity</a:t>
            </a:r>
          </a:p>
        </p:txBody>
      </p:sp>
      <p:sp>
        <p:nvSpPr>
          <p:cNvPr id="13" name="Legende mit Linie (1) 12">
            <a:extLst>
              <a:ext uri="{FF2B5EF4-FFF2-40B4-BE49-F238E27FC236}">
                <a16:creationId xmlns:a16="http://schemas.microsoft.com/office/drawing/2014/main" id="{4215B2E0-08D4-A841-94C5-6BD023C5160B}"/>
              </a:ext>
            </a:extLst>
          </p:cNvPr>
          <p:cNvSpPr/>
          <p:nvPr/>
        </p:nvSpPr>
        <p:spPr>
          <a:xfrm>
            <a:off x="2014615" y="4779285"/>
            <a:ext cx="1944547" cy="1122745"/>
          </a:xfrm>
          <a:prstGeom prst="borderCallout1">
            <a:avLst>
              <a:gd name="adj1" fmla="val -7023"/>
              <a:gd name="adj2" fmla="val 102976"/>
              <a:gd name="adj3" fmla="val -171005"/>
              <a:gd name="adj4" fmla="val 261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Intent</a:t>
            </a:r>
            <a:r>
              <a:rPr lang="de-DE" dirty="0"/>
              <a:t> </a:t>
            </a:r>
          </a:p>
          <a:p>
            <a:pPr algn="ctr"/>
            <a:r>
              <a:rPr lang="de-DE" dirty="0"/>
              <a:t>= </a:t>
            </a:r>
          </a:p>
          <a:p>
            <a:pPr algn="ctr"/>
            <a:r>
              <a:rPr lang="de-DE" dirty="0"/>
              <a:t>Paket Status</a:t>
            </a:r>
          </a:p>
        </p:txBody>
      </p:sp>
      <p:sp>
        <p:nvSpPr>
          <p:cNvPr id="14" name="Legende mit Linie (1) 13">
            <a:extLst>
              <a:ext uri="{FF2B5EF4-FFF2-40B4-BE49-F238E27FC236}">
                <a16:creationId xmlns:a16="http://schemas.microsoft.com/office/drawing/2014/main" id="{B6FC7846-C3D6-6449-8F91-B22150FB0868}"/>
              </a:ext>
            </a:extLst>
          </p:cNvPr>
          <p:cNvSpPr/>
          <p:nvPr/>
        </p:nvSpPr>
        <p:spPr>
          <a:xfrm>
            <a:off x="2014614" y="4779285"/>
            <a:ext cx="1944547" cy="1122745"/>
          </a:xfrm>
          <a:prstGeom prst="borderCallout1">
            <a:avLst>
              <a:gd name="adj1" fmla="val -5992"/>
              <a:gd name="adj2" fmla="val 76190"/>
              <a:gd name="adj3" fmla="val -166881"/>
              <a:gd name="adj4" fmla="val 106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Intent</a:t>
            </a:r>
            <a:r>
              <a:rPr lang="de-DE" dirty="0"/>
              <a:t> </a:t>
            </a:r>
          </a:p>
          <a:p>
            <a:pPr algn="ctr"/>
            <a:r>
              <a:rPr lang="de-DE" dirty="0"/>
              <a:t>= </a:t>
            </a:r>
          </a:p>
          <a:p>
            <a:pPr algn="ctr"/>
            <a:r>
              <a:rPr lang="de-DE" dirty="0"/>
              <a:t>Paket Status?</a:t>
            </a:r>
          </a:p>
        </p:txBody>
      </p:sp>
    </p:spTree>
    <p:extLst>
      <p:ext uri="{BB962C8B-B14F-4D97-AF65-F5344CB8AC3E}">
        <p14:creationId xmlns:p14="http://schemas.microsoft.com/office/powerpoint/2010/main" val="1693775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A5A3440-0F4A-E74D-AC62-8CA31382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5"/>
            <a:ext cx="10905066" cy="4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3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2748366" y="2142640"/>
            <a:ext cx="6695268" cy="12863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Status von meinem Paket 1234566</a:t>
            </a:r>
          </a:p>
        </p:txBody>
      </p:sp>
      <p:sp>
        <p:nvSpPr>
          <p:cNvPr id="4" name="Legende mit Linie (1) 3">
            <a:extLst>
              <a:ext uri="{FF2B5EF4-FFF2-40B4-BE49-F238E27FC236}">
                <a16:creationId xmlns:a16="http://schemas.microsoft.com/office/drawing/2014/main" id="{08D260FD-3BF4-A548-A3B5-E4714D9D8CA1}"/>
              </a:ext>
            </a:extLst>
          </p:cNvPr>
          <p:cNvSpPr/>
          <p:nvPr/>
        </p:nvSpPr>
        <p:spPr>
          <a:xfrm>
            <a:off x="9641711" y="393539"/>
            <a:ext cx="1944547" cy="1122745"/>
          </a:xfrm>
          <a:prstGeom prst="borderCallout1">
            <a:avLst>
              <a:gd name="adj1" fmla="val 18750"/>
              <a:gd name="adj2" fmla="val -8333"/>
              <a:gd name="adj3" fmla="val 153737"/>
              <a:gd name="adj4" fmla="val -73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phrases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985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647332" y="1215096"/>
            <a:ext cx="5151585" cy="119533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Status von meinem </a:t>
            </a:r>
            <a:r>
              <a:rPr lang="de-DE" b="1" dirty="0">
                <a:solidFill>
                  <a:srgbClr val="FF0000"/>
                </a:solidFill>
              </a:rPr>
              <a:t>Paket 1234566</a:t>
            </a:r>
            <a:r>
              <a:rPr lang="de-DE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>
            <a:extLst>
              <a:ext uri="{FF2B5EF4-FFF2-40B4-BE49-F238E27FC236}">
                <a16:creationId xmlns:a16="http://schemas.microsoft.com/office/drawing/2014/main" id="{6DEA5613-63A4-A844-B53A-F06EF1606C53}"/>
              </a:ext>
            </a:extLst>
          </p:cNvPr>
          <p:cNvSpPr/>
          <p:nvPr/>
        </p:nvSpPr>
        <p:spPr>
          <a:xfrm>
            <a:off x="2194908" y="4447574"/>
            <a:ext cx="4487545" cy="119533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Nenn mir den Verstand Status meines </a:t>
            </a:r>
            <a:r>
              <a:rPr lang="de-DE" b="1" dirty="0">
                <a:solidFill>
                  <a:srgbClr val="FF0000"/>
                </a:solidFill>
              </a:rPr>
              <a:t>Paketes 1234566</a:t>
            </a:r>
          </a:p>
        </p:txBody>
      </p:sp>
      <p:sp>
        <p:nvSpPr>
          <p:cNvPr id="12" name="Abgerundete rechteckige Legende 11">
            <a:extLst>
              <a:ext uri="{FF2B5EF4-FFF2-40B4-BE49-F238E27FC236}">
                <a16:creationId xmlns:a16="http://schemas.microsoft.com/office/drawing/2014/main" id="{3284F9F0-7C0D-E143-AC75-2FECE34E8334}"/>
              </a:ext>
            </a:extLst>
          </p:cNvPr>
          <p:cNvSpPr/>
          <p:nvPr/>
        </p:nvSpPr>
        <p:spPr>
          <a:xfrm>
            <a:off x="6393085" y="2410426"/>
            <a:ext cx="4544992" cy="13197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Welchen Status hat mein </a:t>
            </a:r>
            <a:r>
              <a:rPr lang="de-DE" b="1" dirty="0">
                <a:solidFill>
                  <a:srgbClr val="FF0000"/>
                </a:solidFill>
              </a:rPr>
              <a:t>Paket 1234566 </a:t>
            </a:r>
            <a:r>
              <a:rPr lang="de-DE" b="1" dirty="0">
                <a:solidFill>
                  <a:schemeClr val="tx1"/>
                </a:solidFill>
              </a:rPr>
              <a:t>gerade?</a:t>
            </a:r>
          </a:p>
        </p:txBody>
      </p:sp>
      <p:sp>
        <p:nvSpPr>
          <p:cNvPr id="14" name="Legende mit Linie (1) 13">
            <a:extLst>
              <a:ext uri="{FF2B5EF4-FFF2-40B4-BE49-F238E27FC236}">
                <a16:creationId xmlns:a16="http://schemas.microsoft.com/office/drawing/2014/main" id="{9E58A3E3-0B62-4E44-A1E3-EEF858906056}"/>
              </a:ext>
            </a:extLst>
          </p:cNvPr>
          <p:cNvSpPr/>
          <p:nvPr/>
        </p:nvSpPr>
        <p:spPr>
          <a:xfrm>
            <a:off x="7292050" y="196769"/>
            <a:ext cx="1944547" cy="1122745"/>
          </a:xfrm>
          <a:prstGeom prst="borderCallout1">
            <a:avLst>
              <a:gd name="adj1" fmla="val 64111"/>
              <a:gd name="adj2" fmla="val -12500"/>
              <a:gd name="adj3" fmla="val 153737"/>
              <a:gd name="adj4" fmla="val -73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phrases</a:t>
            </a:r>
            <a:r>
              <a:rPr lang="de-DE" dirty="0"/>
              <a:t> </a:t>
            </a:r>
          </a:p>
        </p:txBody>
      </p:sp>
      <p:sp>
        <p:nvSpPr>
          <p:cNvPr id="15" name="Legende mit Linie (1) 14">
            <a:extLst>
              <a:ext uri="{FF2B5EF4-FFF2-40B4-BE49-F238E27FC236}">
                <a16:creationId xmlns:a16="http://schemas.microsoft.com/office/drawing/2014/main" id="{D56D0244-1757-2743-A8BB-CCC543096D8E}"/>
              </a:ext>
            </a:extLst>
          </p:cNvPr>
          <p:cNvSpPr/>
          <p:nvPr/>
        </p:nvSpPr>
        <p:spPr>
          <a:xfrm>
            <a:off x="7292050" y="196769"/>
            <a:ext cx="1944547" cy="1122745"/>
          </a:xfrm>
          <a:prstGeom prst="borderCallout1">
            <a:avLst>
              <a:gd name="adj1" fmla="val 106379"/>
              <a:gd name="adj2" fmla="val -7738"/>
              <a:gd name="adj3" fmla="val 370232"/>
              <a:gd name="adj4" fmla="val -11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phrases</a:t>
            </a:r>
            <a:r>
              <a:rPr lang="de-DE" dirty="0"/>
              <a:t> </a:t>
            </a:r>
          </a:p>
        </p:txBody>
      </p:sp>
      <p:sp>
        <p:nvSpPr>
          <p:cNvPr id="16" name="Legende mit Linie (1) 15">
            <a:extLst>
              <a:ext uri="{FF2B5EF4-FFF2-40B4-BE49-F238E27FC236}">
                <a16:creationId xmlns:a16="http://schemas.microsoft.com/office/drawing/2014/main" id="{3D3DF422-1312-F34D-80F1-514CABAD3A22}"/>
              </a:ext>
            </a:extLst>
          </p:cNvPr>
          <p:cNvSpPr/>
          <p:nvPr/>
        </p:nvSpPr>
        <p:spPr>
          <a:xfrm>
            <a:off x="7292050" y="196769"/>
            <a:ext cx="1944547" cy="1122745"/>
          </a:xfrm>
          <a:prstGeom prst="borderCallout1">
            <a:avLst>
              <a:gd name="adj1" fmla="val 103286"/>
              <a:gd name="adj2" fmla="val 80357"/>
              <a:gd name="adj3" fmla="val 185696"/>
              <a:gd name="adj4" fmla="val 88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phrases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71159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E6F85FD-7481-1249-875F-7C4A97A0A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85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496862" y="617431"/>
            <a:ext cx="4544992" cy="119533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Status von meinem Paket 1234566?</a:t>
            </a:r>
          </a:p>
        </p:txBody>
      </p:sp>
      <p:sp>
        <p:nvSpPr>
          <p:cNvPr id="10" name="Abgerundete rechteckige Legende 9">
            <a:extLst>
              <a:ext uri="{FF2B5EF4-FFF2-40B4-BE49-F238E27FC236}">
                <a16:creationId xmlns:a16="http://schemas.microsoft.com/office/drawing/2014/main" id="{6DEA5613-63A4-A844-B53A-F06EF1606C53}"/>
              </a:ext>
            </a:extLst>
          </p:cNvPr>
          <p:cNvSpPr/>
          <p:nvPr/>
        </p:nvSpPr>
        <p:spPr>
          <a:xfrm>
            <a:off x="496862" y="4628793"/>
            <a:ext cx="4487545" cy="119533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Nenn mir den Verstand Status meines Paketes 1234566</a:t>
            </a:r>
          </a:p>
        </p:txBody>
      </p:sp>
      <p:sp>
        <p:nvSpPr>
          <p:cNvPr id="12" name="Abgerundete rechteckige Legende 11">
            <a:extLst>
              <a:ext uri="{FF2B5EF4-FFF2-40B4-BE49-F238E27FC236}">
                <a16:creationId xmlns:a16="http://schemas.microsoft.com/office/drawing/2014/main" id="{3284F9F0-7C0D-E143-AC75-2FECE34E8334}"/>
              </a:ext>
            </a:extLst>
          </p:cNvPr>
          <p:cNvSpPr/>
          <p:nvPr/>
        </p:nvSpPr>
        <p:spPr>
          <a:xfrm>
            <a:off x="496862" y="2560897"/>
            <a:ext cx="4544992" cy="13197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Welchen Status hat mein Paket 1234566 gerade?</a:t>
            </a:r>
          </a:p>
        </p:txBody>
      </p:sp>
      <p:sp>
        <p:nvSpPr>
          <p:cNvPr id="6" name="Rechteckige Legende 5">
            <a:extLst>
              <a:ext uri="{FF2B5EF4-FFF2-40B4-BE49-F238E27FC236}">
                <a16:creationId xmlns:a16="http://schemas.microsoft.com/office/drawing/2014/main" id="{118EEF65-70EC-BA4D-8EB0-D03D1FE17BA6}"/>
              </a:ext>
            </a:extLst>
          </p:cNvPr>
          <p:cNvSpPr/>
          <p:nvPr/>
        </p:nvSpPr>
        <p:spPr>
          <a:xfrm>
            <a:off x="6949519" y="1873649"/>
            <a:ext cx="3979141" cy="1022888"/>
          </a:xfrm>
          <a:prstGeom prst="wedgeRectCallout">
            <a:avLst>
              <a:gd name="adj1" fmla="val 72193"/>
              <a:gd name="adj2" fmla="val -10196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Ihr Paket 1234566  befindet sich gerade in Auslieferung.</a:t>
            </a:r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EB39C9B2-F4FB-984D-BC44-75FA7EACC30B}"/>
              </a:ext>
            </a:extLst>
          </p:cNvPr>
          <p:cNvSpPr/>
          <p:nvPr/>
        </p:nvSpPr>
        <p:spPr>
          <a:xfrm>
            <a:off x="6949518" y="3369213"/>
            <a:ext cx="3979141" cy="1022888"/>
          </a:xfrm>
          <a:prstGeom prst="wedgeRectCallout">
            <a:avLst>
              <a:gd name="adj1" fmla="val 72193"/>
              <a:gd name="adj2" fmla="val -10196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Das Paket 1234566 wird gerade ausgeliefert.</a:t>
            </a:r>
          </a:p>
        </p:txBody>
      </p:sp>
      <p:sp>
        <p:nvSpPr>
          <p:cNvPr id="5" name="Eingebuchteter Pfeil nach rechts 4">
            <a:extLst>
              <a:ext uri="{FF2B5EF4-FFF2-40B4-BE49-F238E27FC236}">
                <a16:creationId xmlns:a16="http://schemas.microsoft.com/office/drawing/2014/main" id="{3C0EF0BA-4F78-9D4C-9DCA-00ABBAD1261E}"/>
              </a:ext>
            </a:extLst>
          </p:cNvPr>
          <p:cNvSpPr/>
          <p:nvPr/>
        </p:nvSpPr>
        <p:spPr>
          <a:xfrm>
            <a:off x="5188891" y="2619751"/>
            <a:ext cx="1613589" cy="11198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120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1AE0E4-4608-6C40-9874-57211412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153" y="352926"/>
            <a:ext cx="6193631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88BF2CE-327E-7F45-9A71-047F31C087A8}"/>
              </a:ext>
            </a:extLst>
          </p:cNvPr>
          <p:cNvSpPr txBox="1"/>
          <p:nvPr/>
        </p:nvSpPr>
        <p:spPr>
          <a:xfrm>
            <a:off x="4555957" y="513347"/>
            <a:ext cx="68178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0" b="1" dirty="0"/>
              <a:t>„Entwickeln eines Chatbots für den Facebook Messenger zur Bereitstellung von digitalen Diensten“</a:t>
            </a:r>
          </a:p>
        </p:txBody>
      </p:sp>
    </p:spTree>
    <p:extLst>
      <p:ext uri="{BB962C8B-B14F-4D97-AF65-F5344CB8AC3E}">
        <p14:creationId xmlns:p14="http://schemas.microsoft.com/office/powerpoint/2010/main" val="619372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D1A7787-A73F-B54F-A7DB-654E526F6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678197" y="431438"/>
            <a:ext cx="6695268" cy="12863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Status von meinem Paket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9C5E2A7-525F-9A4A-9685-7CE913B33A3A}"/>
              </a:ext>
            </a:extLst>
          </p:cNvPr>
          <p:cNvGrpSpPr/>
          <p:nvPr/>
        </p:nvGrpSpPr>
        <p:grpSpPr>
          <a:xfrm>
            <a:off x="9608949" y="2975674"/>
            <a:ext cx="2428820" cy="3775115"/>
            <a:chOff x="3916659" y="137728"/>
            <a:chExt cx="3735090" cy="6527342"/>
          </a:xfrm>
        </p:grpSpPr>
        <p:pic>
          <p:nvPicPr>
            <p:cNvPr id="7" name="Picture 4" descr="Android, Roboter, Künstliche Intelligenz, Ai, Niedlich">
              <a:extLst>
                <a:ext uri="{FF2B5EF4-FFF2-40B4-BE49-F238E27FC236}">
                  <a16:creationId xmlns:a16="http://schemas.microsoft.com/office/drawing/2014/main" id="{5530D66C-2297-A744-AC7B-29E8BE39B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659" y="137728"/>
              <a:ext cx="3735090" cy="65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Ähnliches Foto">
              <a:extLst>
                <a:ext uri="{FF2B5EF4-FFF2-40B4-BE49-F238E27FC236}">
                  <a16:creationId xmlns:a16="http://schemas.microsoft.com/office/drawing/2014/main" id="{388288D8-2BD9-8349-8FEB-96B41FE1C7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0" t="6075" r="14088" b="6754"/>
            <a:stretch/>
          </p:blipFill>
          <p:spPr bwMode="auto">
            <a:xfrm>
              <a:off x="5362413" y="2231757"/>
              <a:ext cx="1255364" cy="153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7E8727F2-6BF7-C84A-895E-B2E7ECED51E7}"/>
              </a:ext>
            </a:extLst>
          </p:cNvPr>
          <p:cNvSpPr/>
          <p:nvPr/>
        </p:nvSpPr>
        <p:spPr>
          <a:xfrm>
            <a:off x="4262034" y="1952786"/>
            <a:ext cx="5346915" cy="1022888"/>
          </a:xfrm>
          <a:prstGeom prst="wedgeRectCallout">
            <a:avLst>
              <a:gd name="adj1" fmla="val 69811"/>
              <a:gd name="adj2" fmla="val 13340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lautet denn die Paketnummer?</a:t>
            </a: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A12D3267-B6AC-104A-9BD7-F72C4614AF9B}"/>
              </a:ext>
            </a:extLst>
          </p:cNvPr>
          <p:cNvSpPr/>
          <p:nvPr/>
        </p:nvSpPr>
        <p:spPr>
          <a:xfrm>
            <a:off x="4262033" y="4400590"/>
            <a:ext cx="5346915" cy="1022888"/>
          </a:xfrm>
          <a:prstGeom prst="wedgeRectCallout">
            <a:avLst>
              <a:gd name="adj1" fmla="val 72193"/>
              <a:gd name="adj2" fmla="val -10196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Ihr Paket 1234566  befindet sich gerade in Auslieferung.</a:t>
            </a:r>
          </a:p>
        </p:txBody>
      </p:sp>
      <p:sp>
        <p:nvSpPr>
          <p:cNvPr id="13" name="Abgerundete rechteckige Legende 12">
            <a:extLst>
              <a:ext uri="{FF2B5EF4-FFF2-40B4-BE49-F238E27FC236}">
                <a16:creationId xmlns:a16="http://schemas.microsoft.com/office/drawing/2014/main" id="{49B35311-1FA7-6D44-8B4E-5DE2BFE6CD7C}"/>
              </a:ext>
            </a:extLst>
          </p:cNvPr>
          <p:cNvSpPr/>
          <p:nvPr/>
        </p:nvSpPr>
        <p:spPr>
          <a:xfrm>
            <a:off x="678197" y="3184768"/>
            <a:ext cx="6695268" cy="828901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1234556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85F6F8-E6F0-E249-9678-5D71717FBA86}"/>
              </a:ext>
            </a:extLst>
          </p:cNvPr>
          <p:cNvSpPr/>
          <p:nvPr/>
        </p:nvSpPr>
        <p:spPr>
          <a:xfrm>
            <a:off x="-1" y="5317420"/>
            <a:ext cx="12192001" cy="641350"/>
          </a:xfrm>
          <a:prstGeom prst="rect">
            <a:avLst/>
          </a:prstGeom>
          <a:solidFill>
            <a:schemeClr val="tx1">
              <a:lumMod val="50000"/>
              <a:lumOff val="50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linear dialog</a:t>
            </a:r>
          </a:p>
        </p:txBody>
      </p:sp>
    </p:spTree>
    <p:extLst>
      <p:ext uri="{BB962C8B-B14F-4D97-AF65-F5344CB8AC3E}">
        <p14:creationId xmlns:p14="http://schemas.microsoft.com/office/powerpoint/2010/main" val="1676177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FB2FFE-705C-4B4E-9627-6BC30AE20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1" b="8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3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37B00D0-7A85-4944-B006-3D11C073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" y="0"/>
            <a:ext cx="1086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4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pixabay.com/get/54e2d7444254b108feda8460822937781339dee7514c704c732f7fd0914cc05f/exchange-of-ideas-222786_1920.jpg">
            <a:extLst>
              <a:ext uri="{FF2B5EF4-FFF2-40B4-BE49-F238E27FC236}">
                <a16:creationId xmlns:a16="http://schemas.microsoft.com/office/drawing/2014/main" id="{60BDD817-BD5F-894A-9D9D-725C46B3C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0" b="1253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E286D0A-FA05-B748-8144-3029FF6A0118}"/>
              </a:ext>
            </a:extLst>
          </p:cNvPr>
          <p:cNvSpPr/>
          <p:nvPr/>
        </p:nvSpPr>
        <p:spPr>
          <a:xfrm>
            <a:off x="-21" y="5307943"/>
            <a:ext cx="12192001" cy="641350"/>
          </a:xfrm>
          <a:prstGeom prst="rect">
            <a:avLst/>
          </a:prstGeom>
          <a:solidFill>
            <a:schemeClr val="tx1">
              <a:lumMod val="50000"/>
              <a:lumOff val="50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complex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305222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 rechteckige Legende 1">
            <a:extLst>
              <a:ext uri="{FF2B5EF4-FFF2-40B4-BE49-F238E27FC236}">
                <a16:creationId xmlns:a16="http://schemas.microsoft.com/office/drawing/2014/main" id="{EECE1457-1650-AA40-9FB7-136D24D18074}"/>
              </a:ext>
            </a:extLst>
          </p:cNvPr>
          <p:cNvSpPr/>
          <p:nvPr/>
        </p:nvSpPr>
        <p:spPr>
          <a:xfrm>
            <a:off x="666623" y="290707"/>
            <a:ext cx="6695268" cy="1286360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Wie ist der Status von meinem Paket 1234566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9C5E2A7-525F-9A4A-9685-7CE913B33A3A}"/>
              </a:ext>
            </a:extLst>
          </p:cNvPr>
          <p:cNvGrpSpPr/>
          <p:nvPr/>
        </p:nvGrpSpPr>
        <p:grpSpPr>
          <a:xfrm>
            <a:off x="9608949" y="2975674"/>
            <a:ext cx="2428820" cy="3775115"/>
            <a:chOff x="3916659" y="137728"/>
            <a:chExt cx="3735090" cy="6527342"/>
          </a:xfrm>
        </p:grpSpPr>
        <p:pic>
          <p:nvPicPr>
            <p:cNvPr id="7" name="Picture 4" descr="Android, Roboter, Künstliche Intelligenz, Ai, Niedlich">
              <a:extLst>
                <a:ext uri="{FF2B5EF4-FFF2-40B4-BE49-F238E27FC236}">
                  <a16:creationId xmlns:a16="http://schemas.microsoft.com/office/drawing/2014/main" id="{5530D66C-2297-A744-AC7B-29E8BE39B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659" y="137728"/>
              <a:ext cx="3735090" cy="65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Ähnliches Foto">
              <a:extLst>
                <a:ext uri="{FF2B5EF4-FFF2-40B4-BE49-F238E27FC236}">
                  <a16:creationId xmlns:a16="http://schemas.microsoft.com/office/drawing/2014/main" id="{388288D8-2BD9-8349-8FEB-96B41FE1C7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0" t="6075" r="14088" b="6754"/>
            <a:stretch/>
          </p:blipFill>
          <p:spPr bwMode="auto">
            <a:xfrm>
              <a:off x="5362413" y="2231757"/>
              <a:ext cx="1255364" cy="153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7E8727F2-6BF7-C84A-895E-B2E7ECED51E7}"/>
              </a:ext>
            </a:extLst>
          </p:cNvPr>
          <p:cNvSpPr/>
          <p:nvPr/>
        </p:nvSpPr>
        <p:spPr>
          <a:xfrm>
            <a:off x="4119214" y="1795923"/>
            <a:ext cx="5346915" cy="1022888"/>
          </a:xfrm>
          <a:prstGeom prst="wedgeRectCallout">
            <a:avLst>
              <a:gd name="adj1" fmla="val 73708"/>
              <a:gd name="adj2" fmla="val 14811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Ihr Paket 1234566  befindet sich gerade in Auslieferung.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85F6F8-E6F0-E249-9678-5D71717FBA86}"/>
              </a:ext>
            </a:extLst>
          </p:cNvPr>
          <p:cNvSpPr/>
          <p:nvPr/>
        </p:nvSpPr>
        <p:spPr>
          <a:xfrm>
            <a:off x="-21" y="5307943"/>
            <a:ext cx="12192001" cy="641350"/>
          </a:xfrm>
          <a:prstGeom prst="rect">
            <a:avLst/>
          </a:prstGeom>
          <a:solidFill>
            <a:schemeClr val="tx1">
              <a:lumMod val="50000"/>
              <a:lumOff val="50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Non-linear dialog</a:t>
            </a:r>
          </a:p>
        </p:txBody>
      </p:sp>
      <p:sp>
        <p:nvSpPr>
          <p:cNvPr id="12" name="Abgerundete rechteckige Legende 11">
            <a:extLst>
              <a:ext uri="{FF2B5EF4-FFF2-40B4-BE49-F238E27FC236}">
                <a16:creationId xmlns:a16="http://schemas.microsoft.com/office/drawing/2014/main" id="{02FEA5CA-1594-3447-9E1A-238E83C9CC01}"/>
              </a:ext>
            </a:extLst>
          </p:cNvPr>
          <p:cNvSpPr/>
          <p:nvPr/>
        </p:nvSpPr>
        <p:spPr>
          <a:xfrm>
            <a:off x="618656" y="3052603"/>
            <a:ext cx="6695268" cy="856733"/>
          </a:xfrm>
          <a:prstGeom prst="wedgeRoundRectCallout">
            <a:avLst>
              <a:gd name="adj1" fmla="val -46064"/>
              <a:gd name="adj2" fmla="val 9262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Und wann kommt es an?</a:t>
            </a:r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1B091CCB-4B22-7C48-8690-362D767FCCCD}"/>
              </a:ext>
            </a:extLst>
          </p:cNvPr>
          <p:cNvSpPr/>
          <p:nvPr/>
        </p:nvSpPr>
        <p:spPr>
          <a:xfrm>
            <a:off x="4107823" y="4119013"/>
            <a:ext cx="5346915" cy="1022888"/>
          </a:xfrm>
          <a:prstGeom prst="wedgeRectCallout">
            <a:avLst>
              <a:gd name="adj1" fmla="val 76306"/>
              <a:gd name="adj2" fmla="val -65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Ihr Paket 1234566 kommt heute zwischen 12:00 und 16:00 an.</a:t>
            </a:r>
          </a:p>
        </p:txBody>
      </p:sp>
    </p:spTree>
    <p:extLst>
      <p:ext uri="{BB962C8B-B14F-4D97-AF65-F5344CB8AC3E}">
        <p14:creationId xmlns:p14="http://schemas.microsoft.com/office/powerpoint/2010/main" val="32825685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9894637-ACD3-9443-94C9-F8F97AEB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56" y="0"/>
            <a:ext cx="10684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36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420C326-1372-394E-8862-E8040F24618E}"/>
              </a:ext>
            </a:extLst>
          </p:cNvPr>
          <p:cNvSpPr txBox="1"/>
          <p:nvPr/>
        </p:nvSpPr>
        <p:spPr>
          <a:xfrm>
            <a:off x="1534332" y="2665708"/>
            <a:ext cx="932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/>
              <a:t>Und jetzt die endausbaustufe… </a:t>
            </a:r>
          </a:p>
        </p:txBody>
      </p:sp>
    </p:spTree>
    <p:extLst>
      <p:ext uri="{BB962C8B-B14F-4D97-AF65-F5344CB8AC3E}">
        <p14:creationId xmlns:p14="http://schemas.microsoft.com/office/powerpoint/2010/main" val="10648166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uppierung 99"/>
          <p:cNvGrpSpPr/>
          <p:nvPr/>
        </p:nvGrpSpPr>
        <p:grpSpPr>
          <a:xfrm>
            <a:off x="710006" y="762726"/>
            <a:ext cx="1414371" cy="1046724"/>
            <a:chOff x="341201" y="771702"/>
            <a:chExt cx="1414371" cy="1046724"/>
          </a:xfrm>
        </p:grpSpPr>
        <p:pic>
          <p:nvPicPr>
            <p:cNvPr id="12" name="Picture 6" descr="hnliches Fot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01" y="1023082"/>
              <a:ext cx="1414371" cy="79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426169" y="771702"/>
              <a:ext cx="12859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Facebook Messenger</a:t>
              </a:r>
            </a:p>
          </p:txBody>
        </p:sp>
      </p:grpSp>
      <p:sp>
        <p:nvSpPr>
          <p:cNvPr id="36" name="Textfeld 35"/>
          <p:cNvSpPr txBox="1"/>
          <p:nvPr/>
        </p:nvSpPr>
        <p:spPr>
          <a:xfrm>
            <a:off x="2669067" y="1095286"/>
            <a:ext cx="140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Chat Dialog</a:t>
            </a:r>
          </a:p>
        </p:txBody>
      </p:sp>
      <p:grpSp>
        <p:nvGrpSpPr>
          <p:cNvPr id="76" name="Gruppierung 75"/>
          <p:cNvGrpSpPr/>
          <p:nvPr/>
        </p:nvGrpSpPr>
        <p:grpSpPr>
          <a:xfrm>
            <a:off x="5233947" y="2913929"/>
            <a:ext cx="897811" cy="1160340"/>
            <a:chOff x="4972160" y="1785209"/>
            <a:chExt cx="897811" cy="1160340"/>
          </a:xfrm>
        </p:grpSpPr>
        <p:pic>
          <p:nvPicPr>
            <p:cNvPr id="4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5" name="TextBox 48"/>
            <p:cNvSpPr txBox="1"/>
            <p:nvPr/>
          </p:nvSpPr>
          <p:spPr>
            <a:xfrm>
              <a:off x="4975219" y="2789917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 logic</a:t>
              </a:r>
              <a:endParaRPr lang="en-US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4814473" y="-29236"/>
            <a:ext cx="7222274" cy="6519639"/>
            <a:chOff x="3170532" y="1339026"/>
            <a:chExt cx="3270908" cy="3243134"/>
          </a:xfrm>
        </p:grpSpPr>
        <p:sp>
          <p:nvSpPr>
            <p:cNvPr id="7" name="Rounded Rectangle 2"/>
            <p:cNvSpPr/>
            <p:nvPr/>
          </p:nvSpPr>
          <p:spPr>
            <a:xfrm>
              <a:off x="3170532" y="1534159"/>
              <a:ext cx="3270908" cy="3048001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01" y="1339026"/>
              <a:ext cx="603504" cy="393954"/>
            </a:xfrm>
            <a:prstGeom prst="rect">
              <a:avLst/>
            </a:prstGeom>
          </p:spPr>
        </p:pic>
      </p:grpSp>
      <p:grpSp>
        <p:nvGrpSpPr>
          <p:cNvPr id="77" name="Gruppierung 76"/>
          <p:cNvGrpSpPr/>
          <p:nvPr/>
        </p:nvGrpSpPr>
        <p:grpSpPr>
          <a:xfrm>
            <a:off x="11168159" y="498767"/>
            <a:ext cx="640080" cy="791514"/>
            <a:chOff x="13050264" y="6003342"/>
            <a:chExt cx="640080" cy="791514"/>
          </a:xfrm>
        </p:grpSpPr>
        <p:pic>
          <p:nvPicPr>
            <p:cNvPr id="9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622" y="6003342"/>
              <a:ext cx="335701" cy="636066"/>
            </a:xfrm>
            <a:prstGeom prst="rect">
              <a:avLst/>
            </a:prstGeom>
          </p:spPr>
        </p:pic>
        <p:sp>
          <p:nvSpPr>
            <p:cNvPr id="10" name="TextBox 50"/>
            <p:cNvSpPr txBox="1"/>
            <p:nvPr/>
          </p:nvSpPr>
          <p:spPr>
            <a:xfrm>
              <a:off x="13050264" y="6639408"/>
              <a:ext cx="64008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IAM</a:t>
              </a:r>
            </a:p>
          </p:txBody>
        </p:sp>
      </p:grpSp>
      <p:grpSp>
        <p:nvGrpSpPr>
          <p:cNvPr id="104" name="Gruppierung 103"/>
          <p:cNvGrpSpPr/>
          <p:nvPr/>
        </p:nvGrpSpPr>
        <p:grpSpPr>
          <a:xfrm>
            <a:off x="11091245" y="2102117"/>
            <a:ext cx="886832" cy="681030"/>
            <a:chOff x="3140079" y="7107851"/>
            <a:chExt cx="1042586" cy="768391"/>
          </a:xfrm>
        </p:grpSpPr>
        <p:sp>
          <p:nvSpPr>
            <p:cNvPr id="19" name="Abgerundetes Rechteck 18"/>
            <p:cNvSpPr/>
            <p:nvPr/>
          </p:nvSpPr>
          <p:spPr>
            <a:xfrm>
              <a:off x="3140079" y="7107851"/>
              <a:ext cx="965969" cy="7683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70" y="7162262"/>
              <a:ext cx="265790" cy="320447"/>
            </a:xfrm>
            <a:prstGeom prst="rect">
              <a:avLst/>
            </a:prstGeom>
          </p:spPr>
        </p:pic>
        <p:sp>
          <p:nvSpPr>
            <p:cNvPr id="45" name="Textfeld 44"/>
            <p:cNvSpPr txBox="1"/>
            <p:nvPr/>
          </p:nvSpPr>
          <p:spPr>
            <a:xfrm>
              <a:off x="3157380" y="7429339"/>
              <a:ext cx="1025285" cy="41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Status </a:t>
              </a:r>
              <a:r>
                <a:rPr lang="de-DE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icons</a:t>
              </a:r>
              <a:endParaRPr lang="de-DE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de-DE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Webpage</a:t>
              </a:r>
            </a:p>
          </p:txBody>
        </p:sp>
      </p:grpSp>
      <p:grpSp>
        <p:nvGrpSpPr>
          <p:cNvPr id="96" name="Gruppierung 95"/>
          <p:cNvGrpSpPr/>
          <p:nvPr/>
        </p:nvGrpSpPr>
        <p:grpSpPr>
          <a:xfrm>
            <a:off x="2243084" y="1297241"/>
            <a:ext cx="2407929" cy="1767436"/>
            <a:chOff x="1801940" y="1491818"/>
            <a:chExt cx="2407929" cy="1767436"/>
          </a:xfrm>
        </p:grpSpPr>
        <p:sp>
          <p:nvSpPr>
            <p:cNvPr id="48" name="Rounded Rectangle 2"/>
            <p:cNvSpPr/>
            <p:nvPr/>
          </p:nvSpPr>
          <p:spPr>
            <a:xfrm>
              <a:off x="1813410" y="1909081"/>
              <a:ext cx="2396459" cy="1343298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026" name="Picture 2" descr="hnliches Fot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6" t="4934" r="17391" b="4773"/>
            <a:stretch/>
          </p:blipFill>
          <p:spPr bwMode="auto">
            <a:xfrm>
              <a:off x="2558184" y="1916969"/>
              <a:ext cx="996499" cy="134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ldergebnis für google clou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940" y="1491818"/>
              <a:ext cx="1001347" cy="10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feld 56"/>
          <p:cNvSpPr txBox="1"/>
          <p:nvPr/>
        </p:nvSpPr>
        <p:spPr>
          <a:xfrm>
            <a:off x="3872026" y="3211362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Fulfillment </a:t>
            </a:r>
            <a:r>
              <a:rPr lang="de-DE" sz="1100" dirty="0" err="1"/>
              <a:t>call</a:t>
            </a:r>
            <a:endParaRPr lang="de-DE" sz="1100" dirty="0"/>
          </a:p>
        </p:txBody>
      </p:sp>
      <p:sp>
        <p:nvSpPr>
          <p:cNvPr id="58" name="Textfeld 57"/>
          <p:cNvSpPr txBox="1"/>
          <p:nvPr/>
        </p:nvSpPr>
        <p:spPr>
          <a:xfrm>
            <a:off x="6673760" y="3226566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Lambda </a:t>
            </a:r>
            <a:r>
              <a:rPr lang="de-DE" sz="1100" dirty="0" err="1"/>
              <a:t>call</a:t>
            </a:r>
            <a:endParaRPr lang="de-DE" sz="1100" dirty="0"/>
          </a:p>
        </p:txBody>
      </p:sp>
      <p:sp>
        <p:nvSpPr>
          <p:cNvPr id="68" name="Textfeld 67"/>
          <p:cNvSpPr txBox="1"/>
          <p:nvPr/>
        </p:nvSpPr>
        <p:spPr>
          <a:xfrm rot="16200000">
            <a:off x="10065749" y="1770296"/>
            <a:ext cx="1092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Facebook Link Event</a:t>
            </a:r>
          </a:p>
        </p:txBody>
      </p:sp>
      <p:grpSp>
        <p:nvGrpSpPr>
          <p:cNvPr id="54" name="Gruppierung 53"/>
          <p:cNvGrpSpPr/>
          <p:nvPr/>
        </p:nvGrpSpPr>
        <p:grpSpPr>
          <a:xfrm>
            <a:off x="8106179" y="2578918"/>
            <a:ext cx="1472155" cy="1412911"/>
            <a:chOff x="9806597" y="429756"/>
            <a:chExt cx="1472155" cy="1412911"/>
          </a:xfrm>
        </p:grpSpPr>
        <p:grpSp>
          <p:nvGrpSpPr>
            <p:cNvPr id="51" name="Gruppierung 50"/>
            <p:cNvGrpSpPr/>
            <p:nvPr/>
          </p:nvGrpSpPr>
          <p:grpSpPr>
            <a:xfrm>
              <a:off x="9806597" y="429756"/>
              <a:ext cx="1472155" cy="386770"/>
              <a:chOff x="7144611" y="3515714"/>
              <a:chExt cx="1472155" cy="386770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7144611" y="351571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1" name="Picture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5797" y="356785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34" name="Textfeld 33"/>
              <p:cNvSpPr txBox="1"/>
              <p:nvPr/>
            </p:nvSpPr>
            <p:spPr>
              <a:xfrm>
                <a:off x="7402681" y="3561582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Business </a:t>
                </a:r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Logic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75" name="Picture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grpSp>
        <p:nvGrpSpPr>
          <p:cNvPr id="78" name="Gruppierung 77"/>
          <p:cNvGrpSpPr/>
          <p:nvPr/>
        </p:nvGrpSpPr>
        <p:grpSpPr>
          <a:xfrm>
            <a:off x="8099173" y="4046823"/>
            <a:ext cx="1472155" cy="1425368"/>
            <a:chOff x="9807419" y="792228"/>
            <a:chExt cx="1472155" cy="1425368"/>
          </a:xfrm>
        </p:grpSpPr>
        <p:grpSp>
          <p:nvGrpSpPr>
            <p:cNvPr id="79" name="Gruppierung 78"/>
            <p:cNvGrpSpPr/>
            <p:nvPr/>
          </p:nvGrpSpPr>
          <p:grpSpPr>
            <a:xfrm>
              <a:off x="9807419" y="1830826"/>
              <a:ext cx="1472155" cy="386770"/>
              <a:chOff x="7145433" y="4916784"/>
              <a:chExt cx="1472155" cy="386770"/>
            </a:xfrm>
          </p:grpSpPr>
          <p:sp>
            <p:nvSpPr>
              <p:cNvPr id="81" name="Abgerundetes Rechteck 80"/>
              <p:cNvSpPr/>
              <p:nvPr/>
            </p:nvSpPr>
            <p:spPr>
              <a:xfrm>
                <a:off x="7145433" y="491678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2" name="Picture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619" y="496892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83" name="Textfeld 82"/>
              <p:cNvSpPr txBox="1"/>
              <p:nvPr/>
            </p:nvSpPr>
            <p:spPr>
              <a:xfrm>
                <a:off x="7403503" y="4962652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DynamoUpdate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80" name="Picture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grpSp>
        <p:nvGrpSpPr>
          <p:cNvPr id="97" name="Gruppierung 96"/>
          <p:cNvGrpSpPr/>
          <p:nvPr/>
        </p:nvGrpSpPr>
        <p:grpSpPr>
          <a:xfrm>
            <a:off x="5192645" y="886270"/>
            <a:ext cx="897811" cy="1342218"/>
            <a:chOff x="4972160" y="1785209"/>
            <a:chExt cx="897811" cy="1342218"/>
          </a:xfrm>
        </p:grpSpPr>
        <p:pic>
          <p:nvPicPr>
            <p:cNvPr id="9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99" name="TextBox 48"/>
            <p:cNvSpPr txBox="1"/>
            <p:nvPr/>
          </p:nvSpPr>
          <p:spPr>
            <a:xfrm>
              <a:off x="4975219" y="2797081"/>
              <a:ext cx="894752" cy="3303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</a:t>
              </a:r>
              <a:endParaRPr lang="en-US" b="1" dirty="0"/>
            </a:p>
            <a:p>
              <a:pPr algn="ctr"/>
              <a:r>
                <a:rPr lang="en-US" sz="1000" b="1" dirty="0"/>
                <a:t>proxy</a:t>
              </a:r>
            </a:p>
          </p:txBody>
        </p:sp>
      </p:grpSp>
      <p:cxnSp>
        <p:nvCxnSpPr>
          <p:cNvPr id="106" name="Gerade Verbindung mit Pfeil 105"/>
          <p:cNvCxnSpPr>
            <a:stCxn id="12" idx="3"/>
            <a:endCxn id="98" idx="1"/>
          </p:cNvCxnSpPr>
          <p:nvPr/>
        </p:nvCxnSpPr>
        <p:spPr>
          <a:xfrm>
            <a:off x="2124377" y="1411778"/>
            <a:ext cx="3068268" cy="897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winkelte Verbindung 111"/>
          <p:cNvCxnSpPr>
            <a:stCxn id="86" idx="2"/>
            <a:endCxn id="1026" idx="3"/>
          </p:cNvCxnSpPr>
          <p:nvPr/>
        </p:nvCxnSpPr>
        <p:spPr>
          <a:xfrm rot="5400000">
            <a:off x="6169800" y="-229010"/>
            <a:ext cx="448572" cy="4796518"/>
          </a:xfrm>
          <a:prstGeom prst="bentConnector2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/>
          <p:cNvCxnSpPr>
            <a:stCxn id="98" idx="3"/>
            <a:endCxn id="86" idx="1"/>
          </p:cNvCxnSpPr>
          <p:nvPr/>
        </p:nvCxnSpPr>
        <p:spPr>
          <a:xfrm flipV="1">
            <a:off x="6083450" y="1419744"/>
            <a:ext cx="2271212" cy="1010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pierung 120"/>
          <p:cNvGrpSpPr/>
          <p:nvPr/>
        </p:nvGrpSpPr>
        <p:grpSpPr>
          <a:xfrm>
            <a:off x="5216312" y="5011545"/>
            <a:ext cx="897811" cy="1325558"/>
            <a:chOff x="4972160" y="1785209"/>
            <a:chExt cx="897811" cy="1325558"/>
          </a:xfrm>
        </p:grpSpPr>
        <p:pic>
          <p:nvPicPr>
            <p:cNvPr id="122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123" name="TextBox 48"/>
            <p:cNvSpPr txBox="1"/>
            <p:nvPr/>
          </p:nvSpPr>
          <p:spPr>
            <a:xfrm>
              <a:off x="4975219" y="2789916"/>
              <a:ext cx="894752" cy="320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 Login</a:t>
              </a:r>
              <a:endParaRPr lang="en-US" b="1" dirty="0"/>
            </a:p>
          </p:txBody>
        </p:sp>
      </p:grpSp>
      <p:grpSp>
        <p:nvGrpSpPr>
          <p:cNvPr id="124" name="Gruppierung 123"/>
          <p:cNvGrpSpPr/>
          <p:nvPr/>
        </p:nvGrpSpPr>
        <p:grpSpPr>
          <a:xfrm>
            <a:off x="9952728" y="5019193"/>
            <a:ext cx="1510638" cy="1425368"/>
            <a:chOff x="9807419" y="792228"/>
            <a:chExt cx="1510638" cy="1425368"/>
          </a:xfrm>
        </p:grpSpPr>
        <p:grpSp>
          <p:nvGrpSpPr>
            <p:cNvPr id="125" name="Gruppierung 124"/>
            <p:cNvGrpSpPr/>
            <p:nvPr/>
          </p:nvGrpSpPr>
          <p:grpSpPr>
            <a:xfrm>
              <a:off x="9807419" y="1830826"/>
              <a:ext cx="1510638" cy="386770"/>
              <a:chOff x="7145433" y="4916784"/>
              <a:chExt cx="1510638" cy="386770"/>
            </a:xfrm>
          </p:grpSpPr>
          <p:sp>
            <p:nvSpPr>
              <p:cNvPr id="127" name="Abgerundetes Rechteck 126"/>
              <p:cNvSpPr/>
              <p:nvPr/>
            </p:nvSpPr>
            <p:spPr>
              <a:xfrm>
                <a:off x="7145433" y="491678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28" name="Picture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619" y="496892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129" name="Textfeld 128"/>
              <p:cNvSpPr txBox="1"/>
              <p:nvPr/>
            </p:nvSpPr>
            <p:spPr>
              <a:xfrm>
                <a:off x="7505628" y="4974493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Authentication</a:t>
                </a:r>
              </a:p>
            </p:txBody>
          </p:sp>
        </p:grpSp>
        <p:pic>
          <p:nvPicPr>
            <p:cNvPr id="126" name="Picture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grpSp>
        <p:nvGrpSpPr>
          <p:cNvPr id="84" name="Gruppierung 83"/>
          <p:cNvGrpSpPr/>
          <p:nvPr/>
        </p:nvGrpSpPr>
        <p:grpSpPr>
          <a:xfrm>
            <a:off x="8144356" y="499145"/>
            <a:ext cx="1488701" cy="1445818"/>
            <a:chOff x="9830194" y="396849"/>
            <a:chExt cx="1488701" cy="1445818"/>
          </a:xfrm>
        </p:grpSpPr>
        <p:grpSp>
          <p:nvGrpSpPr>
            <p:cNvPr id="85" name="Gruppierung 84"/>
            <p:cNvGrpSpPr/>
            <p:nvPr/>
          </p:nvGrpSpPr>
          <p:grpSpPr>
            <a:xfrm>
              <a:off x="9830194" y="396849"/>
              <a:ext cx="1488701" cy="386770"/>
              <a:chOff x="7168208" y="3482807"/>
              <a:chExt cx="1488701" cy="386770"/>
            </a:xfrm>
          </p:grpSpPr>
          <p:sp>
            <p:nvSpPr>
              <p:cNvPr id="87" name="Abgerundetes Rechteck 86"/>
              <p:cNvSpPr/>
              <p:nvPr/>
            </p:nvSpPr>
            <p:spPr>
              <a:xfrm>
                <a:off x="7168208" y="3482807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8" name="Picture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457" y="3534952"/>
                <a:ext cx="271819" cy="282479"/>
              </a:xfrm>
              <a:prstGeom prst="rect">
                <a:avLst/>
              </a:prstGeom>
            </p:spPr>
          </p:pic>
          <p:sp>
            <p:nvSpPr>
              <p:cNvPr id="89" name="Textfeld 88"/>
              <p:cNvSpPr txBox="1"/>
              <p:nvPr/>
            </p:nvSpPr>
            <p:spPr>
              <a:xfrm>
                <a:off x="7506466" y="3540516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Linking Proxy</a:t>
                </a:r>
              </a:p>
            </p:txBody>
          </p:sp>
        </p:grpSp>
        <p:pic>
          <p:nvPicPr>
            <p:cNvPr id="86" name="Picture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34" name="Gerade Verbindung mit Pfeil 133"/>
          <p:cNvCxnSpPr>
            <a:stCxn id="4" idx="3"/>
            <a:endCxn id="75" idx="1"/>
          </p:cNvCxnSpPr>
          <p:nvPr/>
        </p:nvCxnSpPr>
        <p:spPr>
          <a:xfrm>
            <a:off x="6124752" y="3448413"/>
            <a:ext cx="2215330" cy="18197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Bild 10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337" y="5076664"/>
            <a:ext cx="2402135" cy="96619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cxnSp>
        <p:nvCxnSpPr>
          <p:cNvPr id="138" name="Gerade Verbindung mit Pfeil 137"/>
          <p:cNvCxnSpPr>
            <a:stCxn id="12" idx="2"/>
            <a:endCxn id="1029" idx="0"/>
          </p:cNvCxnSpPr>
          <p:nvPr/>
        </p:nvCxnSpPr>
        <p:spPr>
          <a:xfrm flipH="1">
            <a:off x="1408405" y="1809450"/>
            <a:ext cx="8787" cy="32672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Gewinkelte Verbindung 1032"/>
          <p:cNvCxnSpPr>
            <a:stCxn id="86" idx="3"/>
            <a:endCxn id="14" idx="0"/>
          </p:cNvCxnSpPr>
          <p:nvPr/>
        </p:nvCxnSpPr>
        <p:spPr>
          <a:xfrm>
            <a:off x="9230028" y="1419744"/>
            <a:ext cx="1390812" cy="1638057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/>
          <p:cNvCxnSpPr>
            <a:stCxn id="75" idx="3"/>
            <a:endCxn id="14" idx="1"/>
          </p:cNvCxnSpPr>
          <p:nvPr/>
        </p:nvCxnSpPr>
        <p:spPr>
          <a:xfrm flipV="1">
            <a:off x="9215448" y="3459908"/>
            <a:ext cx="1057129" cy="6702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/>
          <p:cNvCxnSpPr>
            <a:stCxn id="1029" idx="3"/>
            <a:endCxn id="122" idx="1"/>
          </p:cNvCxnSpPr>
          <p:nvPr/>
        </p:nvCxnSpPr>
        <p:spPr>
          <a:xfrm flipV="1">
            <a:off x="2609472" y="5546029"/>
            <a:ext cx="2606840" cy="1373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/>
          <p:cNvCxnSpPr>
            <a:stCxn id="122" idx="3"/>
            <a:endCxn id="126" idx="1"/>
          </p:cNvCxnSpPr>
          <p:nvPr/>
        </p:nvCxnSpPr>
        <p:spPr>
          <a:xfrm flipV="1">
            <a:off x="6107117" y="5544413"/>
            <a:ext cx="4078692" cy="161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Gewinkelte Verbindung 1042"/>
          <p:cNvCxnSpPr>
            <a:stCxn id="126" idx="0"/>
            <a:endCxn id="14" idx="2"/>
          </p:cNvCxnSpPr>
          <p:nvPr/>
        </p:nvCxnSpPr>
        <p:spPr>
          <a:xfrm rot="16200000" flipV="1">
            <a:off x="10043577" y="4439278"/>
            <a:ext cx="1157178" cy="265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Gerade Verbindung mit Pfeil 1047"/>
          <p:cNvCxnSpPr>
            <a:endCxn id="80" idx="3"/>
          </p:cNvCxnSpPr>
          <p:nvPr/>
        </p:nvCxnSpPr>
        <p:spPr>
          <a:xfrm flipH="1">
            <a:off x="9207620" y="3843858"/>
            <a:ext cx="1431517" cy="728185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ung 100"/>
          <p:cNvGrpSpPr/>
          <p:nvPr/>
        </p:nvGrpSpPr>
        <p:grpSpPr>
          <a:xfrm>
            <a:off x="10272577" y="3057801"/>
            <a:ext cx="1646281" cy="899888"/>
            <a:chOff x="8156260" y="3238557"/>
            <a:chExt cx="1646281" cy="899888"/>
          </a:xfrm>
        </p:grpSpPr>
        <p:grpSp>
          <p:nvGrpSpPr>
            <p:cNvPr id="49" name="Gruppierung 48"/>
            <p:cNvGrpSpPr/>
            <p:nvPr/>
          </p:nvGrpSpPr>
          <p:grpSpPr>
            <a:xfrm>
              <a:off x="8156260" y="3238557"/>
              <a:ext cx="696526" cy="899888"/>
              <a:chOff x="7291080" y="2045725"/>
              <a:chExt cx="910081" cy="1128020"/>
            </a:xfrm>
          </p:grpSpPr>
          <p:pic>
            <p:nvPicPr>
              <p:cNvPr id="14" name="Picture 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1080" y="2045725"/>
                <a:ext cx="910081" cy="1008092"/>
              </a:xfrm>
              <a:prstGeom prst="rect">
                <a:avLst/>
              </a:prstGeom>
            </p:spPr>
          </p:pic>
          <p:sp>
            <p:nvSpPr>
              <p:cNvPr id="15" name="TextBox 254"/>
              <p:cNvSpPr txBox="1"/>
              <p:nvPr/>
            </p:nvSpPr>
            <p:spPr>
              <a:xfrm>
                <a:off x="7291080" y="3018113"/>
                <a:ext cx="894752" cy="155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err="1"/>
                  <a:t>DynamoDB</a:t>
                </a:r>
                <a:endParaRPr lang="en-US" b="1" dirty="0"/>
              </a:p>
            </p:txBody>
          </p:sp>
        </p:grpSp>
        <p:grpSp>
          <p:nvGrpSpPr>
            <p:cNvPr id="37" name="Gruppieren 5"/>
            <p:cNvGrpSpPr/>
            <p:nvPr/>
          </p:nvGrpSpPr>
          <p:grpSpPr>
            <a:xfrm>
              <a:off x="8894220" y="3278206"/>
              <a:ext cx="908321" cy="712980"/>
              <a:chOff x="7078179" y="989152"/>
              <a:chExt cx="908321" cy="712980"/>
            </a:xfrm>
          </p:grpSpPr>
          <p:grpSp>
            <p:nvGrpSpPr>
              <p:cNvPr id="38" name="Gruppieren 1040"/>
              <p:cNvGrpSpPr/>
              <p:nvPr/>
            </p:nvGrpSpPr>
            <p:grpSpPr>
              <a:xfrm>
                <a:off x="7078179" y="989152"/>
                <a:ext cx="805340" cy="712980"/>
                <a:chOff x="6224112" y="1252059"/>
                <a:chExt cx="805340" cy="712980"/>
              </a:xfrm>
              <a:effectLst>
                <a:glow>
                  <a:schemeClr val="accent1"/>
                </a:glow>
              </a:effectLst>
            </p:grpSpPr>
            <p:sp>
              <p:nvSpPr>
                <p:cNvPr id="40" name="Abgerundetes Rechteck 39"/>
                <p:cNvSpPr/>
                <p:nvPr/>
              </p:nvSpPr>
              <p:spPr>
                <a:xfrm>
                  <a:off x="6224112" y="1252059"/>
                  <a:ext cx="805340" cy="7129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1" name="Picture 100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9894" y="1323032"/>
                  <a:ext cx="247012" cy="242962"/>
                </a:xfrm>
                <a:prstGeom prst="rect">
                  <a:avLst/>
                </a:prstGeom>
              </p:spPr>
            </p:pic>
            <p:pic>
              <p:nvPicPr>
                <p:cNvPr id="42" name="Picture 100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9197" y="1323032"/>
                  <a:ext cx="247012" cy="242962"/>
                </a:xfrm>
                <a:prstGeom prst="rect">
                  <a:avLst/>
                </a:prstGeom>
              </p:spPr>
            </p:pic>
          </p:grpSp>
          <p:sp>
            <p:nvSpPr>
              <p:cNvPr id="39" name="Textfeld 38"/>
              <p:cNvSpPr txBox="1"/>
              <p:nvPr/>
            </p:nvSpPr>
            <p:spPr>
              <a:xfrm>
                <a:off x="7088811" y="1271245"/>
                <a:ext cx="8976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Customer</a:t>
                </a:r>
              </a:p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Parcel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1051" name="Gewinkelte Verbindung 1050"/>
          <p:cNvCxnSpPr>
            <a:stCxn id="80" idx="1"/>
          </p:cNvCxnSpPr>
          <p:nvPr/>
        </p:nvCxnSpPr>
        <p:spPr>
          <a:xfrm rot="10800000">
            <a:off x="1632650" y="1819433"/>
            <a:ext cx="6699605" cy="2752611"/>
          </a:xfrm>
          <a:prstGeom prst="bentConnector3">
            <a:avLst>
              <a:gd name="adj1" fmla="val 99992"/>
            </a:avLst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531" y="1323693"/>
            <a:ext cx="650429" cy="780514"/>
          </a:xfrm>
          <a:prstGeom prst="rect">
            <a:avLst/>
          </a:prstGeom>
        </p:spPr>
      </p:pic>
      <p:sp>
        <p:nvSpPr>
          <p:cNvPr id="176" name="Textfeld 175"/>
          <p:cNvSpPr txBox="1"/>
          <p:nvPr/>
        </p:nvSpPr>
        <p:spPr>
          <a:xfrm>
            <a:off x="290082" y="3029920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Login Button</a:t>
            </a:r>
          </a:p>
        </p:txBody>
      </p:sp>
      <p:cxnSp>
        <p:nvCxnSpPr>
          <p:cNvPr id="1063" name="Gewinkelte Verbindung 1062"/>
          <p:cNvCxnSpPr>
            <a:stCxn id="1026" idx="1"/>
          </p:cNvCxnSpPr>
          <p:nvPr/>
        </p:nvCxnSpPr>
        <p:spPr>
          <a:xfrm rot="10800000">
            <a:off x="1854876" y="1809451"/>
            <a:ext cx="1144453" cy="584085"/>
          </a:xfrm>
          <a:prstGeom prst="bentConnector3">
            <a:avLst>
              <a:gd name="adj1" fmla="val 99240"/>
            </a:avLst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feld 178"/>
          <p:cNvSpPr txBox="1"/>
          <p:nvPr/>
        </p:nvSpPr>
        <p:spPr>
          <a:xfrm rot="19832622">
            <a:off x="9229622" y="4030459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c</a:t>
            </a:r>
            <a:r>
              <a:rPr lang="de-DE" sz="1100"/>
              <a:t>hange</a:t>
            </a:r>
            <a:r>
              <a:rPr lang="de-DE" sz="1100" dirty="0"/>
              <a:t> </a:t>
            </a:r>
            <a:r>
              <a:rPr lang="de-DE" sz="1100" dirty="0" err="1"/>
              <a:t>trigger</a:t>
            </a:r>
            <a:endParaRPr lang="de-DE" sz="1100" dirty="0"/>
          </a:p>
        </p:txBody>
      </p:sp>
      <p:cxnSp>
        <p:nvCxnSpPr>
          <p:cNvPr id="1074" name="Gewinkelte Verbindung 1073"/>
          <p:cNvCxnSpPr>
            <a:stCxn id="1026" idx="2"/>
            <a:endCxn id="4" idx="1"/>
          </p:cNvCxnSpPr>
          <p:nvPr/>
        </p:nvCxnSpPr>
        <p:spPr>
          <a:xfrm rot="16200000" flipH="1">
            <a:off x="4173894" y="2388360"/>
            <a:ext cx="383736" cy="1736369"/>
          </a:xfrm>
          <a:prstGeom prst="bentConnector2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086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35"/>
          <p:cNvSpPr txBox="1"/>
          <p:nvPr/>
        </p:nvSpPr>
        <p:spPr>
          <a:xfrm>
            <a:off x="2669067" y="1095286"/>
            <a:ext cx="140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Chat Dialog</a:t>
            </a:r>
          </a:p>
        </p:txBody>
      </p:sp>
      <p:grpSp>
        <p:nvGrpSpPr>
          <p:cNvPr id="77" name="Gruppierung 76"/>
          <p:cNvGrpSpPr/>
          <p:nvPr/>
        </p:nvGrpSpPr>
        <p:grpSpPr>
          <a:xfrm>
            <a:off x="11168159" y="498767"/>
            <a:ext cx="640080" cy="791514"/>
            <a:chOff x="13050264" y="6003342"/>
            <a:chExt cx="640080" cy="791514"/>
          </a:xfrm>
        </p:grpSpPr>
        <p:pic>
          <p:nvPicPr>
            <p:cNvPr id="9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622" y="6003342"/>
              <a:ext cx="335701" cy="636066"/>
            </a:xfrm>
            <a:prstGeom prst="rect">
              <a:avLst/>
            </a:prstGeom>
          </p:spPr>
        </p:pic>
        <p:sp>
          <p:nvSpPr>
            <p:cNvPr id="10" name="TextBox 50"/>
            <p:cNvSpPr txBox="1"/>
            <p:nvPr/>
          </p:nvSpPr>
          <p:spPr>
            <a:xfrm>
              <a:off x="13050264" y="6639408"/>
              <a:ext cx="64008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IAM</a:t>
              </a:r>
            </a:p>
          </p:txBody>
        </p:sp>
      </p:grpSp>
      <p:grpSp>
        <p:nvGrpSpPr>
          <p:cNvPr id="104" name="Gruppierung 103"/>
          <p:cNvGrpSpPr/>
          <p:nvPr/>
        </p:nvGrpSpPr>
        <p:grpSpPr>
          <a:xfrm>
            <a:off x="11091245" y="2102117"/>
            <a:ext cx="886832" cy="681030"/>
            <a:chOff x="3140079" y="7107851"/>
            <a:chExt cx="1042586" cy="768391"/>
          </a:xfrm>
        </p:grpSpPr>
        <p:sp>
          <p:nvSpPr>
            <p:cNvPr id="19" name="Abgerundetes Rechteck 18"/>
            <p:cNvSpPr/>
            <p:nvPr/>
          </p:nvSpPr>
          <p:spPr>
            <a:xfrm>
              <a:off x="3140079" y="7107851"/>
              <a:ext cx="965969" cy="7683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70" y="7162262"/>
              <a:ext cx="265790" cy="320447"/>
            </a:xfrm>
            <a:prstGeom prst="rect">
              <a:avLst/>
            </a:prstGeom>
          </p:spPr>
        </p:pic>
        <p:sp>
          <p:nvSpPr>
            <p:cNvPr id="45" name="Textfeld 44"/>
            <p:cNvSpPr txBox="1"/>
            <p:nvPr/>
          </p:nvSpPr>
          <p:spPr>
            <a:xfrm>
              <a:off x="3157380" y="7429339"/>
              <a:ext cx="1025285" cy="41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Status </a:t>
              </a:r>
              <a:r>
                <a:rPr lang="de-DE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icons</a:t>
              </a:r>
              <a:endParaRPr lang="de-DE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de-DE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Webpage</a:t>
              </a:r>
            </a:p>
          </p:txBody>
        </p:sp>
      </p:grpSp>
      <p:sp>
        <p:nvSpPr>
          <p:cNvPr id="68" name="Textfeld 67"/>
          <p:cNvSpPr txBox="1"/>
          <p:nvPr/>
        </p:nvSpPr>
        <p:spPr>
          <a:xfrm rot="16200000">
            <a:off x="10065749" y="1770296"/>
            <a:ext cx="1092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Facebook Link Event</a:t>
            </a:r>
          </a:p>
        </p:txBody>
      </p:sp>
      <p:cxnSp>
        <p:nvCxnSpPr>
          <p:cNvPr id="1048" name="Gerade Verbindung mit Pfeil 1047"/>
          <p:cNvCxnSpPr>
            <a:endCxn id="80" idx="3"/>
          </p:cNvCxnSpPr>
          <p:nvPr/>
        </p:nvCxnSpPr>
        <p:spPr>
          <a:xfrm flipH="1">
            <a:off x="9207620" y="3843858"/>
            <a:ext cx="1431517" cy="728185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531" y="1323693"/>
            <a:ext cx="650429" cy="780514"/>
          </a:xfrm>
          <a:prstGeom prst="rect">
            <a:avLst/>
          </a:prstGeom>
        </p:spPr>
      </p:pic>
      <p:sp>
        <p:nvSpPr>
          <p:cNvPr id="176" name="Textfeld 175"/>
          <p:cNvSpPr txBox="1"/>
          <p:nvPr/>
        </p:nvSpPr>
        <p:spPr>
          <a:xfrm>
            <a:off x="290082" y="3029920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Login Button</a:t>
            </a:r>
          </a:p>
        </p:txBody>
      </p:sp>
      <p:sp>
        <p:nvSpPr>
          <p:cNvPr id="179" name="Textfeld 178"/>
          <p:cNvSpPr txBox="1"/>
          <p:nvPr/>
        </p:nvSpPr>
        <p:spPr>
          <a:xfrm rot="19832622">
            <a:off x="9229622" y="4030459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c</a:t>
            </a:r>
            <a:r>
              <a:rPr lang="de-DE" sz="1100"/>
              <a:t>hange</a:t>
            </a:r>
            <a:r>
              <a:rPr lang="de-DE" sz="1100" dirty="0"/>
              <a:t> </a:t>
            </a:r>
            <a:r>
              <a:rPr lang="de-DE" sz="1100" dirty="0" err="1"/>
              <a:t>trigger</a:t>
            </a:r>
            <a:endParaRPr lang="de-DE" sz="1100" dirty="0"/>
          </a:p>
        </p:txBody>
      </p:sp>
      <p:grpSp>
        <p:nvGrpSpPr>
          <p:cNvPr id="78" name="Gruppierung 77"/>
          <p:cNvGrpSpPr/>
          <p:nvPr/>
        </p:nvGrpSpPr>
        <p:grpSpPr>
          <a:xfrm>
            <a:off x="8099173" y="4046823"/>
            <a:ext cx="1472155" cy="1425368"/>
            <a:chOff x="9807419" y="792228"/>
            <a:chExt cx="1472155" cy="1425368"/>
          </a:xfrm>
        </p:grpSpPr>
        <p:grpSp>
          <p:nvGrpSpPr>
            <p:cNvPr id="79" name="Gruppierung 78"/>
            <p:cNvGrpSpPr/>
            <p:nvPr/>
          </p:nvGrpSpPr>
          <p:grpSpPr>
            <a:xfrm>
              <a:off x="9807419" y="1830826"/>
              <a:ext cx="1472155" cy="386770"/>
              <a:chOff x="7145433" y="4916784"/>
              <a:chExt cx="1472155" cy="386770"/>
            </a:xfrm>
          </p:grpSpPr>
          <p:sp>
            <p:nvSpPr>
              <p:cNvPr id="81" name="Abgerundetes Rechteck 80"/>
              <p:cNvSpPr/>
              <p:nvPr/>
            </p:nvSpPr>
            <p:spPr>
              <a:xfrm>
                <a:off x="7145433" y="491678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2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619" y="496892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83" name="Textfeld 82"/>
              <p:cNvSpPr txBox="1"/>
              <p:nvPr/>
            </p:nvSpPr>
            <p:spPr>
              <a:xfrm>
                <a:off x="7403503" y="4962652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DynamoUpdate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80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051" name="Gewinkelte Verbindung 1050"/>
          <p:cNvCxnSpPr>
            <a:stCxn id="80" idx="1"/>
          </p:cNvCxnSpPr>
          <p:nvPr/>
        </p:nvCxnSpPr>
        <p:spPr>
          <a:xfrm rot="10800000">
            <a:off x="1632650" y="1819433"/>
            <a:ext cx="6699605" cy="2752611"/>
          </a:xfrm>
          <a:prstGeom prst="bentConnector3">
            <a:avLst>
              <a:gd name="adj1" fmla="val 99992"/>
            </a:avLst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ierung 123"/>
          <p:cNvGrpSpPr/>
          <p:nvPr/>
        </p:nvGrpSpPr>
        <p:grpSpPr>
          <a:xfrm>
            <a:off x="9952728" y="5019193"/>
            <a:ext cx="1510638" cy="1425368"/>
            <a:chOff x="9807419" y="792228"/>
            <a:chExt cx="1510638" cy="1425368"/>
          </a:xfrm>
        </p:grpSpPr>
        <p:grpSp>
          <p:nvGrpSpPr>
            <p:cNvPr id="125" name="Gruppierung 124"/>
            <p:cNvGrpSpPr/>
            <p:nvPr/>
          </p:nvGrpSpPr>
          <p:grpSpPr>
            <a:xfrm>
              <a:off x="9807419" y="1830826"/>
              <a:ext cx="1510638" cy="386770"/>
              <a:chOff x="7145433" y="4916784"/>
              <a:chExt cx="1510638" cy="386770"/>
            </a:xfrm>
          </p:grpSpPr>
          <p:sp>
            <p:nvSpPr>
              <p:cNvPr id="127" name="Abgerundetes Rechteck 126"/>
              <p:cNvSpPr/>
              <p:nvPr/>
            </p:nvSpPr>
            <p:spPr>
              <a:xfrm>
                <a:off x="7145433" y="491678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28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619" y="496892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129" name="Textfeld 128"/>
              <p:cNvSpPr txBox="1"/>
              <p:nvPr/>
            </p:nvSpPr>
            <p:spPr>
              <a:xfrm>
                <a:off x="7505628" y="4974493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Authentication</a:t>
                </a:r>
              </a:p>
            </p:txBody>
          </p:sp>
        </p:grpSp>
        <p:pic>
          <p:nvPicPr>
            <p:cNvPr id="12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38" name="Gerade Verbindung mit Pfeil 137"/>
          <p:cNvCxnSpPr>
            <a:stCxn id="12" idx="2"/>
            <a:endCxn id="1029" idx="0"/>
          </p:cNvCxnSpPr>
          <p:nvPr/>
        </p:nvCxnSpPr>
        <p:spPr>
          <a:xfrm flipH="1">
            <a:off x="1408405" y="1809450"/>
            <a:ext cx="8787" cy="32672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Gewinkelte Verbindung 1032"/>
          <p:cNvCxnSpPr>
            <a:stCxn id="86" idx="3"/>
            <a:endCxn id="14" idx="0"/>
          </p:cNvCxnSpPr>
          <p:nvPr/>
        </p:nvCxnSpPr>
        <p:spPr>
          <a:xfrm>
            <a:off x="9230028" y="1419744"/>
            <a:ext cx="1390812" cy="1638057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/>
          <p:cNvCxnSpPr>
            <a:stCxn id="1029" idx="3"/>
            <a:endCxn id="122" idx="1"/>
          </p:cNvCxnSpPr>
          <p:nvPr/>
        </p:nvCxnSpPr>
        <p:spPr>
          <a:xfrm flipV="1">
            <a:off x="2609472" y="5546029"/>
            <a:ext cx="2606840" cy="1373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/>
          <p:cNvCxnSpPr>
            <a:stCxn id="122" idx="3"/>
            <a:endCxn id="126" idx="1"/>
          </p:cNvCxnSpPr>
          <p:nvPr/>
        </p:nvCxnSpPr>
        <p:spPr>
          <a:xfrm flipV="1">
            <a:off x="6107117" y="5544413"/>
            <a:ext cx="4078692" cy="161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Gewinkelte Verbindung 1042"/>
          <p:cNvCxnSpPr>
            <a:stCxn id="126" idx="0"/>
            <a:endCxn id="14" idx="2"/>
          </p:cNvCxnSpPr>
          <p:nvPr/>
        </p:nvCxnSpPr>
        <p:spPr>
          <a:xfrm rot="16200000" flipV="1">
            <a:off x="10043577" y="4439278"/>
            <a:ext cx="1157178" cy="265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pierung 120"/>
          <p:cNvGrpSpPr/>
          <p:nvPr/>
        </p:nvGrpSpPr>
        <p:grpSpPr>
          <a:xfrm>
            <a:off x="5216312" y="5011545"/>
            <a:ext cx="897811" cy="1325558"/>
            <a:chOff x="4972160" y="1785209"/>
            <a:chExt cx="897811" cy="1325558"/>
          </a:xfrm>
        </p:grpSpPr>
        <p:pic>
          <p:nvPicPr>
            <p:cNvPr id="122" name="Picture 4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123" name="TextBox 48"/>
            <p:cNvSpPr txBox="1"/>
            <p:nvPr/>
          </p:nvSpPr>
          <p:spPr>
            <a:xfrm>
              <a:off x="4975219" y="2789916"/>
              <a:ext cx="894752" cy="320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 Login</a:t>
              </a:r>
              <a:endParaRPr lang="en-US" b="1" dirty="0"/>
            </a:p>
          </p:txBody>
        </p:sp>
      </p:grpSp>
      <p:pic>
        <p:nvPicPr>
          <p:cNvPr id="1029" name="Bild 10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337" y="5076664"/>
            <a:ext cx="2402135" cy="96619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Rechteck 1"/>
          <p:cNvSpPr/>
          <p:nvPr/>
        </p:nvSpPr>
        <p:spPr>
          <a:xfrm>
            <a:off x="0" y="-29236"/>
            <a:ext cx="12192000" cy="69159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ung 75"/>
          <p:cNvGrpSpPr/>
          <p:nvPr/>
        </p:nvGrpSpPr>
        <p:grpSpPr>
          <a:xfrm>
            <a:off x="5233947" y="2913929"/>
            <a:ext cx="897811" cy="1160340"/>
            <a:chOff x="4972160" y="1785209"/>
            <a:chExt cx="897811" cy="1160340"/>
          </a:xfrm>
        </p:grpSpPr>
        <p:pic>
          <p:nvPicPr>
            <p:cNvPr id="4" name="Picture 4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5" name="TextBox 48"/>
            <p:cNvSpPr txBox="1"/>
            <p:nvPr/>
          </p:nvSpPr>
          <p:spPr>
            <a:xfrm>
              <a:off x="4975219" y="2789917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 logic</a:t>
              </a:r>
              <a:endParaRPr lang="en-US" b="1" dirty="0"/>
            </a:p>
          </p:txBody>
        </p:sp>
      </p:grpSp>
      <p:sp>
        <p:nvSpPr>
          <p:cNvPr id="57" name="Textfeld 56"/>
          <p:cNvSpPr txBox="1"/>
          <p:nvPr/>
        </p:nvSpPr>
        <p:spPr>
          <a:xfrm>
            <a:off x="3872026" y="3211362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Fulfillment </a:t>
            </a:r>
            <a:r>
              <a:rPr lang="de-DE" sz="1100" dirty="0" err="1"/>
              <a:t>call</a:t>
            </a:r>
            <a:endParaRPr lang="de-DE" sz="1100" dirty="0"/>
          </a:p>
        </p:txBody>
      </p:sp>
      <p:sp>
        <p:nvSpPr>
          <p:cNvPr id="58" name="Textfeld 57"/>
          <p:cNvSpPr txBox="1"/>
          <p:nvPr/>
        </p:nvSpPr>
        <p:spPr>
          <a:xfrm>
            <a:off x="6673760" y="3226566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Lambda </a:t>
            </a:r>
            <a:r>
              <a:rPr lang="de-DE" sz="1100" dirty="0" err="1"/>
              <a:t>call</a:t>
            </a:r>
            <a:endParaRPr lang="de-DE" sz="1100" dirty="0"/>
          </a:p>
        </p:txBody>
      </p:sp>
      <p:grpSp>
        <p:nvGrpSpPr>
          <p:cNvPr id="54" name="Gruppierung 53"/>
          <p:cNvGrpSpPr/>
          <p:nvPr/>
        </p:nvGrpSpPr>
        <p:grpSpPr>
          <a:xfrm>
            <a:off x="8106179" y="2578918"/>
            <a:ext cx="1472155" cy="1412911"/>
            <a:chOff x="9806597" y="429756"/>
            <a:chExt cx="1472155" cy="1412911"/>
          </a:xfrm>
        </p:grpSpPr>
        <p:grpSp>
          <p:nvGrpSpPr>
            <p:cNvPr id="51" name="Gruppierung 50"/>
            <p:cNvGrpSpPr/>
            <p:nvPr/>
          </p:nvGrpSpPr>
          <p:grpSpPr>
            <a:xfrm>
              <a:off x="9806597" y="429756"/>
              <a:ext cx="1472155" cy="386770"/>
              <a:chOff x="7144611" y="3515714"/>
              <a:chExt cx="1472155" cy="386770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7144611" y="351571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1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5797" y="356785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34" name="Textfeld 33"/>
              <p:cNvSpPr txBox="1"/>
              <p:nvPr/>
            </p:nvSpPr>
            <p:spPr>
              <a:xfrm>
                <a:off x="7402681" y="3561582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Business </a:t>
                </a:r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Logic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75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12" name="Gewinkelte Verbindung 111"/>
          <p:cNvCxnSpPr>
            <a:stCxn id="86" idx="2"/>
            <a:endCxn id="1026" idx="3"/>
          </p:cNvCxnSpPr>
          <p:nvPr/>
        </p:nvCxnSpPr>
        <p:spPr>
          <a:xfrm rot="5400000">
            <a:off x="6169800" y="-229010"/>
            <a:ext cx="448572" cy="4796518"/>
          </a:xfrm>
          <a:prstGeom prst="bentConnector2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/>
          <p:cNvCxnSpPr>
            <a:stCxn id="4" idx="3"/>
            <a:endCxn id="75" idx="1"/>
          </p:cNvCxnSpPr>
          <p:nvPr/>
        </p:nvCxnSpPr>
        <p:spPr>
          <a:xfrm>
            <a:off x="6124752" y="3448413"/>
            <a:ext cx="2215330" cy="18197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/>
          <p:cNvCxnSpPr>
            <a:stCxn id="75" idx="3"/>
            <a:endCxn id="14" idx="1"/>
          </p:cNvCxnSpPr>
          <p:nvPr/>
        </p:nvCxnSpPr>
        <p:spPr>
          <a:xfrm flipV="1">
            <a:off x="9215448" y="3459908"/>
            <a:ext cx="1057129" cy="6702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Gewinkelte Verbindung 1073"/>
          <p:cNvCxnSpPr>
            <a:stCxn id="1026" idx="2"/>
            <a:endCxn id="4" idx="1"/>
          </p:cNvCxnSpPr>
          <p:nvPr/>
        </p:nvCxnSpPr>
        <p:spPr>
          <a:xfrm rot="16200000" flipH="1">
            <a:off x="4173894" y="2388360"/>
            <a:ext cx="383736" cy="1736369"/>
          </a:xfrm>
          <a:prstGeom prst="bentConnector2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/>
          <p:cNvCxnSpPr>
            <a:stCxn id="98" idx="3"/>
            <a:endCxn id="86" idx="1"/>
          </p:cNvCxnSpPr>
          <p:nvPr/>
        </p:nvCxnSpPr>
        <p:spPr>
          <a:xfrm flipV="1">
            <a:off x="6083450" y="1419744"/>
            <a:ext cx="2271212" cy="1010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pierung 83"/>
          <p:cNvGrpSpPr/>
          <p:nvPr/>
        </p:nvGrpSpPr>
        <p:grpSpPr>
          <a:xfrm>
            <a:off x="8144356" y="499145"/>
            <a:ext cx="1488701" cy="1445818"/>
            <a:chOff x="9830194" y="396849"/>
            <a:chExt cx="1488701" cy="1445818"/>
          </a:xfrm>
        </p:grpSpPr>
        <p:grpSp>
          <p:nvGrpSpPr>
            <p:cNvPr id="85" name="Gruppierung 84"/>
            <p:cNvGrpSpPr/>
            <p:nvPr/>
          </p:nvGrpSpPr>
          <p:grpSpPr>
            <a:xfrm>
              <a:off x="9830194" y="396849"/>
              <a:ext cx="1488701" cy="386770"/>
              <a:chOff x="7168208" y="3482807"/>
              <a:chExt cx="1488701" cy="386770"/>
            </a:xfrm>
          </p:grpSpPr>
          <p:sp>
            <p:nvSpPr>
              <p:cNvPr id="87" name="Abgerundetes Rechteck 86"/>
              <p:cNvSpPr/>
              <p:nvPr/>
            </p:nvSpPr>
            <p:spPr>
              <a:xfrm>
                <a:off x="7168208" y="3482807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8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457" y="3534952"/>
                <a:ext cx="271819" cy="282479"/>
              </a:xfrm>
              <a:prstGeom prst="rect">
                <a:avLst/>
              </a:prstGeom>
            </p:spPr>
          </p:pic>
          <p:sp>
            <p:nvSpPr>
              <p:cNvPr id="89" name="Textfeld 88"/>
              <p:cNvSpPr txBox="1"/>
              <p:nvPr/>
            </p:nvSpPr>
            <p:spPr>
              <a:xfrm>
                <a:off x="7506466" y="3540516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Linking Proxy</a:t>
                </a:r>
              </a:p>
            </p:txBody>
          </p:sp>
        </p:grpSp>
        <p:pic>
          <p:nvPicPr>
            <p:cNvPr id="8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grpSp>
        <p:nvGrpSpPr>
          <p:cNvPr id="101" name="Gruppierung 100"/>
          <p:cNvGrpSpPr/>
          <p:nvPr/>
        </p:nvGrpSpPr>
        <p:grpSpPr>
          <a:xfrm>
            <a:off x="10272577" y="3057801"/>
            <a:ext cx="1646281" cy="899888"/>
            <a:chOff x="8156260" y="3238557"/>
            <a:chExt cx="1646281" cy="899888"/>
          </a:xfrm>
        </p:grpSpPr>
        <p:grpSp>
          <p:nvGrpSpPr>
            <p:cNvPr id="49" name="Gruppierung 48"/>
            <p:cNvGrpSpPr/>
            <p:nvPr/>
          </p:nvGrpSpPr>
          <p:grpSpPr>
            <a:xfrm>
              <a:off x="8156260" y="3238557"/>
              <a:ext cx="696526" cy="899888"/>
              <a:chOff x="7291080" y="2045725"/>
              <a:chExt cx="910081" cy="1128020"/>
            </a:xfrm>
          </p:grpSpPr>
          <p:pic>
            <p:nvPicPr>
              <p:cNvPr id="14" name="Picture 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1080" y="2045725"/>
                <a:ext cx="910081" cy="1008092"/>
              </a:xfrm>
              <a:prstGeom prst="rect">
                <a:avLst/>
              </a:prstGeom>
            </p:spPr>
          </p:pic>
          <p:sp>
            <p:nvSpPr>
              <p:cNvPr id="15" name="TextBox 254"/>
              <p:cNvSpPr txBox="1"/>
              <p:nvPr/>
            </p:nvSpPr>
            <p:spPr>
              <a:xfrm>
                <a:off x="7291080" y="3018113"/>
                <a:ext cx="894752" cy="155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err="1"/>
                  <a:t>DynamoDB</a:t>
                </a:r>
                <a:endParaRPr lang="en-US" b="1" dirty="0"/>
              </a:p>
            </p:txBody>
          </p:sp>
        </p:grpSp>
        <p:grpSp>
          <p:nvGrpSpPr>
            <p:cNvPr id="37" name="Gruppieren 5"/>
            <p:cNvGrpSpPr/>
            <p:nvPr/>
          </p:nvGrpSpPr>
          <p:grpSpPr>
            <a:xfrm>
              <a:off x="8894220" y="3278206"/>
              <a:ext cx="908321" cy="712980"/>
              <a:chOff x="7078179" y="989152"/>
              <a:chExt cx="908321" cy="712980"/>
            </a:xfrm>
          </p:grpSpPr>
          <p:grpSp>
            <p:nvGrpSpPr>
              <p:cNvPr id="38" name="Gruppieren 1040"/>
              <p:cNvGrpSpPr/>
              <p:nvPr/>
            </p:nvGrpSpPr>
            <p:grpSpPr>
              <a:xfrm>
                <a:off x="7078179" y="989152"/>
                <a:ext cx="805340" cy="712980"/>
                <a:chOff x="6224112" y="1252059"/>
                <a:chExt cx="805340" cy="712980"/>
              </a:xfrm>
              <a:effectLst>
                <a:glow>
                  <a:schemeClr val="accent1"/>
                </a:glow>
              </a:effectLst>
            </p:grpSpPr>
            <p:sp>
              <p:nvSpPr>
                <p:cNvPr id="40" name="Abgerundetes Rechteck 39"/>
                <p:cNvSpPr/>
                <p:nvPr/>
              </p:nvSpPr>
              <p:spPr>
                <a:xfrm>
                  <a:off x="6224112" y="1252059"/>
                  <a:ext cx="805340" cy="7129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1" name="Picture 10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9894" y="1323032"/>
                  <a:ext cx="247012" cy="242962"/>
                </a:xfrm>
                <a:prstGeom prst="rect">
                  <a:avLst/>
                </a:prstGeom>
              </p:spPr>
            </p:pic>
            <p:pic>
              <p:nvPicPr>
                <p:cNvPr id="42" name="Picture 10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9197" y="1323032"/>
                  <a:ext cx="247012" cy="242962"/>
                </a:xfrm>
                <a:prstGeom prst="rect">
                  <a:avLst/>
                </a:prstGeom>
              </p:spPr>
            </p:pic>
          </p:grpSp>
          <p:sp>
            <p:nvSpPr>
              <p:cNvPr id="39" name="Textfeld 38"/>
              <p:cNvSpPr txBox="1"/>
              <p:nvPr/>
            </p:nvSpPr>
            <p:spPr>
              <a:xfrm>
                <a:off x="7088811" y="1271245"/>
                <a:ext cx="8976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Customer</a:t>
                </a:r>
              </a:p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Parcel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97" name="Gruppierung 96"/>
          <p:cNvGrpSpPr/>
          <p:nvPr/>
        </p:nvGrpSpPr>
        <p:grpSpPr>
          <a:xfrm>
            <a:off x="5192645" y="886270"/>
            <a:ext cx="897811" cy="1342218"/>
            <a:chOff x="4972160" y="1785209"/>
            <a:chExt cx="897811" cy="1342218"/>
          </a:xfrm>
        </p:grpSpPr>
        <p:pic>
          <p:nvPicPr>
            <p:cNvPr id="98" name="Picture 4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99" name="TextBox 48"/>
            <p:cNvSpPr txBox="1"/>
            <p:nvPr/>
          </p:nvSpPr>
          <p:spPr>
            <a:xfrm>
              <a:off x="4975219" y="2797081"/>
              <a:ext cx="894752" cy="3303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</a:t>
              </a:r>
              <a:endParaRPr lang="en-US" b="1" dirty="0"/>
            </a:p>
            <a:p>
              <a:pPr algn="ctr"/>
              <a:r>
                <a:rPr lang="en-US" sz="1000" b="1" dirty="0"/>
                <a:t>proxy</a:t>
              </a:r>
            </a:p>
          </p:txBody>
        </p:sp>
      </p:grpSp>
      <p:cxnSp>
        <p:nvCxnSpPr>
          <p:cNvPr id="106" name="Gerade Verbindung mit Pfeil 105"/>
          <p:cNvCxnSpPr>
            <a:stCxn id="12" idx="3"/>
            <a:endCxn id="98" idx="1"/>
          </p:cNvCxnSpPr>
          <p:nvPr/>
        </p:nvCxnSpPr>
        <p:spPr>
          <a:xfrm>
            <a:off x="2124377" y="1411778"/>
            <a:ext cx="3068268" cy="897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ung 99"/>
          <p:cNvGrpSpPr/>
          <p:nvPr/>
        </p:nvGrpSpPr>
        <p:grpSpPr>
          <a:xfrm>
            <a:off x="710006" y="762726"/>
            <a:ext cx="1414371" cy="1046724"/>
            <a:chOff x="341201" y="771702"/>
            <a:chExt cx="1414371" cy="1046724"/>
          </a:xfrm>
        </p:grpSpPr>
        <p:pic>
          <p:nvPicPr>
            <p:cNvPr id="12" name="Picture 6" descr="hnliches Foto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01" y="1023082"/>
              <a:ext cx="1414371" cy="79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426169" y="771702"/>
              <a:ext cx="12859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Facebook Messenger</a:t>
              </a:r>
            </a:p>
          </p:txBody>
        </p:sp>
      </p:grpSp>
      <p:grpSp>
        <p:nvGrpSpPr>
          <p:cNvPr id="96" name="Gruppierung 95"/>
          <p:cNvGrpSpPr/>
          <p:nvPr/>
        </p:nvGrpSpPr>
        <p:grpSpPr>
          <a:xfrm>
            <a:off x="2243084" y="1297241"/>
            <a:ext cx="2407929" cy="1767436"/>
            <a:chOff x="1801940" y="1491818"/>
            <a:chExt cx="2407929" cy="1767436"/>
          </a:xfrm>
        </p:grpSpPr>
        <p:sp>
          <p:nvSpPr>
            <p:cNvPr id="48" name="Rounded Rectangle 2"/>
            <p:cNvSpPr/>
            <p:nvPr/>
          </p:nvSpPr>
          <p:spPr>
            <a:xfrm>
              <a:off x="1813410" y="1909081"/>
              <a:ext cx="2396459" cy="1343298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026" name="Picture 2" descr="hnliches Foto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6" t="4934" r="17391" b="4773"/>
            <a:stretch/>
          </p:blipFill>
          <p:spPr bwMode="auto">
            <a:xfrm>
              <a:off x="2558184" y="1916969"/>
              <a:ext cx="996499" cy="134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ldergebnis für google cloud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940" y="1491818"/>
              <a:ext cx="1001347" cy="10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3" name="Gewinkelte Verbindung 1062"/>
          <p:cNvCxnSpPr>
            <a:stCxn id="1026" idx="1"/>
          </p:cNvCxnSpPr>
          <p:nvPr/>
        </p:nvCxnSpPr>
        <p:spPr>
          <a:xfrm rot="10800000">
            <a:off x="1854876" y="1809451"/>
            <a:ext cx="1144453" cy="584085"/>
          </a:xfrm>
          <a:prstGeom prst="bentConnector3">
            <a:avLst>
              <a:gd name="adj1" fmla="val 99240"/>
            </a:avLst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ung 5"/>
          <p:cNvGrpSpPr/>
          <p:nvPr/>
        </p:nvGrpSpPr>
        <p:grpSpPr>
          <a:xfrm>
            <a:off x="4814473" y="-29236"/>
            <a:ext cx="7222274" cy="6519639"/>
            <a:chOff x="3170532" y="1339026"/>
            <a:chExt cx="3270908" cy="3243134"/>
          </a:xfrm>
        </p:grpSpPr>
        <p:sp>
          <p:nvSpPr>
            <p:cNvPr id="7" name="Rounded Rectangle 2"/>
            <p:cNvSpPr/>
            <p:nvPr/>
          </p:nvSpPr>
          <p:spPr>
            <a:xfrm>
              <a:off x="3170532" y="1534159"/>
              <a:ext cx="3270908" cy="3048001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1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01" y="1339026"/>
              <a:ext cx="603504" cy="39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66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2486D5B-5CC6-024D-97EE-DC0AD8CBF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2" b="5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14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35"/>
          <p:cNvSpPr txBox="1"/>
          <p:nvPr/>
        </p:nvSpPr>
        <p:spPr>
          <a:xfrm>
            <a:off x="2669067" y="1095286"/>
            <a:ext cx="140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Chat Dialog</a:t>
            </a:r>
          </a:p>
        </p:txBody>
      </p:sp>
      <p:grpSp>
        <p:nvGrpSpPr>
          <p:cNvPr id="76" name="Gruppierung 75"/>
          <p:cNvGrpSpPr/>
          <p:nvPr/>
        </p:nvGrpSpPr>
        <p:grpSpPr>
          <a:xfrm>
            <a:off x="5233947" y="2913929"/>
            <a:ext cx="897811" cy="1160340"/>
            <a:chOff x="4972160" y="1785209"/>
            <a:chExt cx="897811" cy="1160340"/>
          </a:xfrm>
        </p:grpSpPr>
        <p:pic>
          <p:nvPicPr>
            <p:cNvPr id="4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5" name="TextBox 48"/>
            <p:cNvSpPr txBox="1"/>
            <p:nvPr/>
          </p:nvSpPr>
          <p:spPr>
            <a:xfrm>
              <a:off x="4975219" y="2789917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 logic</a:t>
              </a:r>
              <a:endParaRPr lang="en-US" b="1" dirty="0"/>
            </a:p>
          </p:txBody>
        </p:sp>
      </p:grpSp>
      <p:grpSp>
        <p:nvGrpSpPr>
          <p:cNvPr id="77" name="Gruppierung 76"/>
          <p:cNvGrpSpPr/>
          <p:nvPr/>
        </p:nvGrpSpPr>
        <p:grpSpPr>
          <a:xfrm>
            <a:off x="11168159" y="498767"/>
            <a:ext cx="640080" cy="791514"/>
            <a:chOff x="13050264" y="6003342"/>
            <a:chExt cx="640080" cy="791514"/>
          </a:xfrm>
        </p:grpSpPr>
        <p:pic>
          <p:nvPicPr>
            <p:cNvPr id="9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622" y="6003342"/>
              <a:ext cx="335701" cy="636066"/>
            </a:xfrm>
            <a:prstGeom prst="rect">
              <a:avLst/>
            </a:prstGeom>
          </p:spPr>
        </p:pic>
        <p:sp>
          <p:nvSpPr>
            <p:cNvPr id="10" name="TextBox 50"/>
            <p:cNvSpPr txBox="1"/>
            <p:nvPr/>
          </p:nvSpPr>
          <p:spPr>
            <a:xfrm>
              <a:off x="13050264" y="6639408"/>
              <a:ext cx="64008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IAM</a:t>
              </a:r>
            </a:p>
          </p:txBody>
        </p:sp>
      </p:grpSp>
      <p:grpSp>
        <p:nvGrpSpPr>
          <p:cNvPr id="104" name="Gruppierung 103"/>
          <p:cNvGrpSpPr/>
          <p:nvPr/>
        </p:nvGrpSpPr>
        <p:grpSpPr>
          <a:xfrm>
            <a:off x="11091245" y="2102117"/>
            <a:ext cx="886832" cy="681030"/>
            <a:chOff x="3140079" y="7107851"/>
            <a:chExt cx="1042586" cy="768391"/>
          </a:xfrm>
        </p:grpSpPr>
        <p:sp>
          <p:nvSpPr>
            <p:cNvPr id="19" name="Abgerundetes Rechteck 18"/>
            <p:cNvSpPr/>
            <p:nvPr/>
          </p:nvSpPr>
          <p:spPr>
            <a:xfrm>
              <a:off x="3140079" y="7107851"/>
              <a:ext cx="965969" cy="7683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70" y="7162262"/>
              <a:ext cx="265790" cy="320447"/>
            </a:xfrm>
            <a:prstGeom prst="rect">
              <a:avLst/>
            </a:prstGeom>
          </p:spPr>
        </p:pic>
        <p:sp>
          <p:nvSpPr>
            <p:cNvPr id="45" name="Textfeld 44"/>
            <p:cNvSpPr txBox="1"/>
            <p:nvPr/>
          </p:nvSpPr>
          <p:spPr>
            <a:xfrm>
              <a:off x="3157380" y="7429339"/>
              <a:ext cx="1025285" cy="41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Status </a:t>
              </a:r>
              <a:r>
                <a:rPr lang="de-DE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icons</a:t>
              </a:r>
              <a:endParaRPr lang="de-DE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de-DE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Webpage</a:t>
              </a:r>
            </a:p>
          </p:txBody>
        </p:sp>
      </p:grpSp>
      <p:sp>
        <p:nvSpPr>
          <p:cNvPr id="57" name="Textfeld 56"/>
          <p:cNvSpPr txBox="1"/>
          <p:nvPr/>
        </p:nvSpPr>
        <p:spPr>
          <a:xfrm>
            <a:off x="3872026" y="3211362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Fulfillment </a:t>
            </a:r>
            <a:r>
              <a:rPr lang="de-DE" sz="1100" dirty="0" err="1"/>
              <a:t>call</a:t>
            </a:r>
            <a:endParaRPr lang="de-DE" sz="1100" dirty="0"/>
          </a:p>
        </p:txBody>
      </p:sp>
      <p:sp>
        <p:nvSpPr>
          <p:cNvPr id="58" name="Textfeld 57"/>
          <p:cNvSpPr txBox="1"/>
          <p:nvPr/>
        </p:nvSpPr>
        <p:spPr>
          <a:xfrm>
            <a:off x="6673760" y="3226566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Lambda </a:t>
            </a:r>
            <a:r>
              <a:rPr lang="de-DE" sz="1100" dirty="0" err="1"/>
              <a:t>call</a:t>
            </a:r>
            <a:endParaRPr lang="de-DE" sz="1100" dirty="0"/>
          </a:p>
        </p:txBody>
      </p:sp>
      <p:sp>
        <p:nvSpPr>
          <p:cNvPr id="68" name="Textfeld 67"/>
          <p:cNvSpPr txBox="1"/>
          <p:nvPr/>
        </p:nvSpPr>
        <p:spPr>
          <a:xfrm rot="16200000">
            <a:off x="10065749" y="1770296"/>
            <a:ext cx="1092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Facebook Link Event</a:t>
            </a:r>
          </a:p>
        </p:txBody>
      </p:sp>
      <p:grpSp>
        <p:nvGrpSpPr>
          <p:cNvPr id="54" name="Gruppierung 53"/>
          <p:cNvGrpSpPr/>
          <p:nvPr/>
        </p:nvGrpSpPr>
        <p:grpSpPr>
          <a:xfrm>
            <a:off x="8106179" y="2578918"/>
            <a:ext cx="1472155" cy="1412911"/>
            <a:chOff x="9806597" y="429756"/>
            <a:chExt cx="1472155" cy="1412911"/>
          </a:xfrm>
        </p:grpSpPr>
        <p:grpSp>
          <p:nvGrpSpPr>
            <p:cNvPr id="51" name="Gruppierung 50"/>
            <p:cNvGrpSpPr/>
            <p:nvPr/>
          </p:nvGrpSpPr>
          <p:grpSpPr>
            <a:xfrm>
              <a:off x="9806597" y="429756"/>
              <a:ext cx="1472155" cy="386770"/>
              <a:chOff x="7144611" y="3515714"/>
              <a:chExt cx="1472155" cy="386770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7144611" y="351571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1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5797" y="356785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34" name="Textfeld 33"/>
              <p:cNvSpPr txBox="1"/>
              <p:nvPr/>
            </p:nvSpPr>
            <p:spPr>
              <a:xfrm>
                <a:off x="7402681" y="3561582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Business </a:t>
                </a:r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Logic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75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34" name="Gerade Verbindung mit Pfeil 133"/>
          <p:cNvCxnSpPr>
            <a:stCxn id="4" idx="3"/>
            <a:endCxn id="75" idx="1"/>
          </p:cNvCxnSpPr>
          <p:nvPr/>
        </p:nvCxnSpPr>
        <p:spPr>
          <a:xfrm>
            <a:off x="6124752" y="3448413"/>
            <a:ext cx="2215330" cy="18197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/>
          <p:cNvCxnSpPr>
            <a:stCxn id="75" idx="3"/>
            <a:endCxn id="14" idx="1"/>
          </p:cNvCxnSpPr>
          <p:nvPr/>
        </p:nvCxnSpPr>
        <p:spPr>
          <a:xfrm flipV="1">
            <a:off x="9215448" y="3459908"/>
            <a:ext cx="1057129" cy="6702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Gerade Verbindung mit Pfeil 1047"/>
          <p:cNvCxnSpPr>
            <a:endCxn id="80" idx="3"/>
          </p:cNvCxnSpPr>
          <p:nvPr/>
        </p:nvCxnSpPr>
        <p:spPr>
          <a:xfrm flipH="1">
            <a:off x="9207620" y="3843858"/>
            <a:ext cx="1431517" cy="728185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531" y="1323693"/>
            <a:ext cx="650429" cy="780514"/>
          </a:xfrm>
          <a:prstGeom prst="rect">
            <a:avLst/>
          </a:prstGeom>
        </p:spPr>
      </p:pic>
      <p:sp>
        <p:nvSpPr>
          <p:cNvPr id="176" name="Textfeld 175"/>
          <p:cNvSpPr txBox="1"/>
          <p:nvPr/>
        </p:nvSpPr>
        <p:spPr>
          <a:xfrm>
            <a:off x="290082" y="3029920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Login Button</a:t>
            </a:r>
          </a:p>
        </p:txBody>
      </p:sp>
      <p:sp>
        <p:nvSpPr>
          <p:cNvPr id="179" name="Textfeld 178"/>
          <p:cNvSpPr txBox="1"/>
          <p:nvPr/>
        </p:nvSpPr>
        <p:spPr>
          <a:xfrm rot="19832622">
            <a:off x="9229622" y="4030459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c</a:t>
            </a:r>
            <a:r>
              <a:rPr lang="de-DE" sz="1100"/>
              <a:t>hange</a:t>
            </a:r>
            <a:r>
              <a:rPr lang="de-DE" sz="1100" dirty="0"/>
              <a:t> </a:t>
            </a:r>
            <a:r>
              <a:rPr lang="de-DE" sz="1100" dirty="0" err="1"/>
              <a:t>trigger</a:t>
            </a:r>
            <a:endParaRPr lang="de-DE" sz="1100" dirty="0"/>
          </a:p>
        </p:txBody>
      </p:sp>
      <p:cxnSp>
        <p:nvCxnSpPr>
          <p:cNvPr id="1074" name="Gewinkelte Verbindung 1073"/>
          <p:cNvCxnSpPr>
            <a:stCxn id="1026" idx="2"/>
            <a:endCxn id="4" idx="1"/>
          </p:cNvCxnSpPr>
          <p:nvPr/>
        </p:nvCxnSpPr>
        <p:spPr>
          <a:xfrm rot="16200000" flipH="1">
            <a:off x="4173894" y="2388360"/>
            <a:ext cx="383736" cy="1736369"/>
          </a:xfrm>
          <a:prstGeom prst="bentConnector2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uppierung 77"/>
          <p:cNvGrpSpPr/>
          <p:nvPr/>
        </p:nvGrpSpPr>
        <p:grpSpPr>
          <a:xfrm>
            <a:off x="8099173" y="4046823"/>
            <a:ext cx="1472155" cy="1425368"/>
            <a:chOff x="9807419" y="792228"/>
            <a:chExt cx="1472155" cy="1425368"/>
          </a:xfrm>
        </p:grpSpPr>
        <p:grpSp>
          <p:nvGrpSpPr>
            <p:cNvPr id="79" name="Gruppierung 78"/>
            <p:cNvGrpSpPr/>
            <p:nvPr/>
          </p:nvGrpSpPr>
          <p:grpSpPr>
            <a:xfrm>
              <a:off x="9807419" y="1830826"/>
              <a:ext cx="1472155" cy="386770"/>
              <a:chOff x="7145433" y="4916784"/>
              <a:chExt cx="1472155" cy="386770"/>
            </a:xfrm>
          </p:grpSpPr>
          <p:sp>
            <p:nvSpPr>
              <p:cNvPr id="81" name="Abgerundetes Rechteck 80"/>
              <p:cNvSpPr/>
              <p:nvPr/>
            </p:nvSpPr>
            <p:spPr>
              <a:xfrm>
                <a:off x="7145433" y="491678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2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619" y="496892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83" name="Textfeld 82"/>
              <p:cNvSpPr txBox="1"/>
              <p:nvPr/>
            </p:nvSpPr>
            <p:spPr>
              <a:xfrm>
                <a:off x="7403503" y="4962652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DynamoUpdate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80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051" name="Gewinkelte Verbindung 1050"/>
          <p:cNvCxnSpPr>
            <a:stCxn id="80" idx="1"/>
          </p:cNvCxnSpPr>
          <p:nvPr/>
        </p:nvCxnSpPr>
        <p:spPr>
          <a:xfrm rot="10800000">
            <a:off x="1632650" y="1819433"/>
            <a:ext cx="6699605" cy="2752611"/>
          </a:xfrm>
          <a:prstGeom prst="bentConnector3">
            <a:avLst>
              <a:gd name="adj1" fmla="val 99992"/>
            </a:avLst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/>
          <p:cNvSpPr/>
          <p:nvPr/>
        </p:nvSpPr>
        <p:spPr>
          <a:xfrm>
            <a:off x="-5544" y="0"/>
            <a:ext cx="12192000" cy="68866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8" name="Gerade Verbindung mit Pfeil 117"/>
          <p:cNvCxnSpPr>
            <a:stCxn id="98" idx="3"/>
            <a:endCxn id="86" idx="1"/>
          </p:cNvCxnSpPr>
          <p:nvPr/>
        </p:nvCxnSpPr>
        <p:spPr>
          <a:xfrm flipV="1">
            <a:off x="6083450" y="1419744"/>
            <a:ext cx="2271212" cy="1010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ierung 123"/>
          <p:cNvGrpSpPr/>
          <p:nvPr/>
        </p:nvGrpSpPr>
        <p:grpSpPr>
          <a:xfrm>
            <a:off x="9952728" y="5019193"/>
            <a:ext cx="1510638" cy="1425368"/>
            <a:chOff x="9807419" y="792228"/>
            <a:chExt cx="1510638" cy="1425368"/>
          </a:xfrm>
        </p:grpSpPr>
        <p:grpSp>
          <p:nvGrpSpPr>
            <p:cNvPr id="125" name="Gruppierung 124"/>
            <p:cNvGrpSpPr/>
            <p:nvPr/>
          </p:nvGrpSpPr>
          <p:grpSpPr>
            <a:xfrm>
              <a:off x="9807419" y="1830826"/>
              <a:ext cx="1510638" cy="386770"/>
              <a:chOff x="7145433" y="4916784"/>
              <a:chExt cx="1510638" cy="386770"/>
            </a:xfrm>
          </p:grpSpPr>
          <p:sp>
            <p:nvSpPr>
              <p:cNvPr id="127" name="Abgerundetes Rechteck 126"/>
              <p:cNvSpPr/>
              <p:nvPr/>
            </p:nvSpPr>
            <p:spPr>
              <a:xfrm>
                <a:off x="7145433" y="491678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28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619" y="496892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129" name="Textfeld 128"/>
              <p:cNvSpPr txBox="1"/>
              <p:nvPr/>
            </p:nvSpPr>
            <p:spPr>
              <a:xfrm>
                <a:off x="7505628" y="4974493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Authentication</a:t>
                </a:r>
              </a:p>
            </p:txBody>
          </p:sp>
        </p:grpSp>
        <p:pic>
          <p:nvPicPr>
            <p:cNvPr id="12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grpSp>
        <p:nvGrpSpPr>
          <p:cNvPr id="84" name="Gruppierung 83"/>
          <p:cNvGrpSpPr/>
          <p:nvPr/>
        </p:nvGrpSpPr>
        <p:grpSpPr>
          <a:xfrm>
            <a:off x="8144356" y="499145"/>
            <a:ext cx="1488701" cy="1445818"/>
            <a:chOff x="9830194" y="396849"/>
            <a:chExt cx="1488701" cy="1445818"/>
          </a:xfrm>
        </p:grpSpPr>
        <p:grpSp>
          <p:nvGrpSpPr>
            <p:cNvPr id="85" name="Gruppierung 84"/>
            <p:cNvGrpSpPr/>
            <p:nvPr/>
          </p:nvGrpSpPr>
          <p:grpSpPr>
            <a:xfrm>
              <a:off x="9830194" y="396849"/>
              <a:ext cx="1488701" cy="386770"/>
              <a:chOff x="7168208" y="3482807"/>
              <a:chExt cx="1488701" cy="386770"/>
            </a:xfrm>
          </p:grpSpPr>
          <p:sp>
            <p:nvSpPr>
              <p:cNvPr id="87" name="Abgerundetes Rechteck 86"/>
              <p:cNvSpPr/>
              <p:nvPr/>
            </p:nvSpPr>
            <p:spPr>
              <a:xfrm>
                <a:off x="7168208" y="3482807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8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457" y="3534952"/>
                <a:ext cx="271819" cy="282479"/>
              </a:xfrm>
              <a:prstGeom prst="rect">
                <a:avLst/>
              </a:prstGeom>
            </p:spPr>
          </p:pic>
          <p:sp>
            <p:nvSpPr>
              <p:cNvPr id="89" name="Textfeld 88"/>
              <p:cNvSpPr txBox="1"/>
              <p:nvPr/>
            </p:nvSpPr>
            <p:spPr>
              <a:xfrm>
                <a:off x="7506466" y="3540516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Linking Proxy</a:t>
                </a:r>
              </a:p>
            </p:txBody>
          </p:sp>
        </p:grpSp>
        <p:pic>
          <p:nvPicPr>
            <p:cNvPr id="8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38" name="Gerade Verbindung mit Pfeil 137"/>
          <p:cNvCxnSpPr>
            <a:stCxn id="12" idx="2"/>
            <a:endCxn id="1029" idx="0"/>
          </p:cNvCxnSpPr>
          <p:nvPr/>
        </p:nvCxnSpPr>
        <p:spPr>
          <a:xfrm flipH="1">
            <a:off x="1408405" y="1809450"/>
            <a:ext cx="8787" cy="32672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Gewinkelte Verbindung 1032"/>
          <p:cNvCxnSpPr>
            <a:stCxn id="86" idx="3"/>
            <a:endCxn id="14" idx="0"/>
          </p:cNvCxnSpPr>
          <p:nvPr/>
        </p:nvCxnSpPr>
        <p:spPr>
          <a:xfrm>
            <a:off x="9230028" y="1419744"/>
            <a:ext cx="1390812" cy="1638057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/>
          <p:cNvCxnSpPr>
            <a:stCxn id="1029" idx="3"/>
            <a:endCxn id="122" idx="1"/>
          </p:cNvCxnSpPr>
          <p:nvPr/>
        </p:nvCxnSpPr>
        <p:spPr>
          <a:xfrm flipV="1">
            <a:off x="2609472" y="5546029"/>
            <a:ext cx="2606840" cy="1373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/>
          <p:cNvCxnSpPr>
            <a:stCxn id="122" idx="3"/>
            <a:endCxn id="126" idx="1"/>
          </p:cNvCxnSpPr>
          <p:nvPr/>
        </p:nvCxnSpPr>
        <p:spPr>
          <a:xfrm flipV="1">
            <a:off x="6107117" y="5544413"/>
            <a:ext cx="4078692" cy="161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Gewinkelte Verbindung 1042"/>
          <p:cNvCxnSpPr>
            <a:stCxn id="126" idx="0"/>
            <a:endCxn id="14" idx="2"/>
          </p:cNvCxnSpPr>
          <p:nvPr/>
        </p:nvCxnSpPr>
        <p:spPr>
          <a:xfrm rot="16200000" flipV="1">
            <a:off x="10043577" y="4439278"/>
            <a:ext cx="1157178" cy="265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ung 100"/>
          <p:cNvGrpSpPr/>
          <p:nvPr/>
        </p:nvGrpSpPr>
        <p:grpSpPr>
          <a:xfrm>
            <a:off x="10272577" y="3057801"/>
            <a:ext cx="1646281" cy="899888"/>
            <a:chOff x="8156260" y="3238557"/>
            <a:chExt cx="1646281" cy="899888"/>
          </a:xfrm>
        </p:grpSpPr>
        <p:grpSp>
          <p:nvGrpSpPr>
            <p:cNvPr id="49" name="Gruppierung 48"/>
            <p:cNvGrpSpPr/>
            <p:nvPr/>
          </p:nvGrpSpPr>
          <p:grpSpPr>
            <a:xfrm>
              <a:off x="8156260" y="3238557"/>
              <a:ext cx="696526" cy="899888"/>
              <a:chOff x="7291080" y="2045725"/>
              <a:chExt cx="910081" cy="1128020"/>
            </a:xfrm>
          </p:grpSpPr>
          <p:pic>
            <p:nvPicPr>
              <p:cNvPr id="14" name="Picture 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1080" y="2045725"/>
                <a:ext cx="910081" cy="1008092"/>
              </a:xfrm>
              <a:prstGeom prst="rect">
                <a:avLst/>
              </a:prstGeom>
            </p:spPr>
          </p:pic>
          <p:sp>
            <p:nvSpPr>
              <p:cNvPr id="15" name="TextBox 254"/>
              <p:cNvSpPr txBox="1"/>
              <p:nvPr/>
            </p:nvSpPr>
            <p:spPr>
              <a:xfrm>
                <a:off x="7291080" y="3018113"/>
                <a:ext cx="894752" cy="155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err="1"/>
                  <a:t>DynamoDB</a:t>
                </a:r>
                <a:endParaRPr lang="en-US" b="1" dirty="0"/>
              </a:p>
            </p:txBody>
          </p:sp>
        </p:grpSp>
        <p:grpSp>
          <p:nvGrpSpPr>
            <p:cNvPr id="37" name="Gruppieren 5"/>
            <p:cNvGrpSpPr/>
            <p:nvPr/>
          </p:nvGrpSpPr>
          <p:grpSpPr>
            <a:xfrm>
              <a:off x="8894220" y="3278206"/>
              <a:ext cx="908321" cy="712980"/>
              <a:chOff x="7078179" y="989152"/>
              <a:chExt cx="908321" cy="712980"/>
            </a:xfrm>
          </p:grpSpPr>
          <p:grpSp>
            <p:nvGrpSpPr>
              <p:cNvPr id="38" name="Gruppieren 1040"/>
              <p:cNvGrpSpPr/>
              <p:nvPr/>
            </p:nvGrpSpPr>
            <p:grpSpPr>
              <a:xfrm>
                <a:off x="7078179" y="989152"/>
                <a:ext cx="805340" cy="712980"/>
                <a:chOff x="6224112" y="1252059"/>
                <a:chExt cx="805340" cy="712980"/>
              </a:xfrm>
              <a:effectLst>
                <a:glow>
                  <a:schemeClr val="accent1"/>
                </a:glow>
              </a:effectLst>
            </p:grpSpPr>
            <p:sp>
              <p:nvSpPr>
                <p:cNvPr id="40" name="Abgerundetes Rechteck 39"/>
                <p:cNvSpPr/>
                <p:nvPr/>
              </p:nvSpPr>
              <p:spPr>
                <a:xfrm>
                  <a:off x="6224112" y="1252059"/>
                  <a:ext cx="805340" cy="7129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1" name="Picture 100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9894" y="1323032"/>
                  <a:ext cx="247012" cy="242962"/>
                </a:xfrm>
                <a:prstGeom prst="rect">
                  <a:avLst/>
                </a:prstGeom>
              </p:spPr>
            </p:pic>
            <p:pic>
              <p:nvPicPr>
                <p:cNvPr id="42" name="Picture 100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9197" y="1323032"/>
                  <a:ext cx="247012" cy="242962"/>
                </a:xfrm>
                <a:prstGeom prst="rect">
                  <a:avLst/>
                </a:prstGeom>
              </p:spPr>
            </p:pic>
          </p:grpSp>
          <p:sp>
            <p:nvSpPr>
              <p:cNvPr id="39" name="Textfeld 38"/>
              <p:cNvSpPr txBox="1"/>
              <p:nvPr/>
            </p:nvSpPr>
            <p:spPr>
              <a:xfrm>
                <a:off x="7088811" y="1271245"/>
                <a:ext cx="8976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Customer</a:t>
                </a:r>
              </a:p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Parcel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97" name="Gruppierung 96"/>
          <p:cNvGrpSpPr/>
          <p:nvPr/>
        </p:nvGrpSpPr>
        <p:grpSpPr>
          <a:xfrm>
            <a:off x="5192645" y="886270"/>
            <a:ext cx="897811" cy="1342218"/>
            <a:chOff x="4972160" y="1785209"/>
            <a:chExt cx="897811" cy="1342218"/>
          </a:xfrm>
        </p:grpSpPr>
        <p:pic>
          <p:nvPicPr>
            <p:cNvPr id="9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99" name="TextBox 48"/>
            <p:cNvSpPr txBox="1"/>
            <p:nvPr/>
          </p:nvSpPr>
          <p:spPr>
            <a:xfrm>
              <a:off x="4975219" y="2797081"/>
              <a:ext cx="894752" cy="3303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</a:t>
              </a:r>
              <a:endParaRPr lang="en-US" b="1" dirty="0"/>
            </a:p>
            <a:p>
              <a:pPr algn="ctr"/>
              <a:r>
                <a:rPr lang="en-US" sz="1000" b="1" dirty="0"/>
                <a:t>proxy</a:t>
              </a:r>
            </a:p>
          </p:txBody>
        </p:sp>
      </p:grpSp>
      <p:cxnSp>
        <p:nvCxnSpPr>
          <p:cNvPr id="106" name="Gerade Verbindung mit Pfeil 105"/>
          <p:cNvCxnSpPr>
            <a:stCxn id="12" idx="3"/>
            <a:endCxn id="98" idx="1"/>
          </p:cNvCxnSpPr>
          <p:nvPr/>
        </p:nvCxnSpPr>
        <p:spPr>
          <a:xfrm>
            <a:off x="2124377" y="1411778"/>
            <a:ext cx="3068268" cy="897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pierung 120"/>
          <p:cNvGrpSpPr/>
          <p:nvPr/>
        </p:nvGrpSpPr>
        <p:grpSpPr>
          <a:xfrm>
            <a:off x="5216312" y="5011545"/>
            <a:ext cx="897811" cy="1325558"/>
            <a:chOff x="4972160" y="1785209"/>
            <a:chExt cx="897811" cy="1325558"/>
          </a:xfrm>
        </p:grpSpPr>
        <p:pic>
          <p:nvPicPr>
            <p:cNvPr id="122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123" name="TextBox 48"/>
            <p:cNvSpPr txBox="1"/>
            <p:nvPr/>
          </p:nvSpPr>
          <p:spPr>
            <a:xfrm>
              <a:off x="4975219" y="2789916"/>
              <a:ext cx="894752" cy="320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 Login</a:t>
              </a:r>
              <a:endParaRPr lang="en-US" b="1" dirty="0"/>
            </a:p>
          </p:txBody>
        </p:sp>
      </p:grpSp>
      <p:pic>
        <p:nvPicPr>
          <p:cNvPr id="1029" name="Bild 10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337" y="5076664"/>
            <a:ext cx="2402135" cy="96619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100" name="Gruppierung 99"/>
          <p:cNvGrpSpPr/>
          <p:nvPr/>
        </p:nvGrpSpPr>
        <p:grpSpPr>
          <a:xfrm>
            <a:off x="710006" y="762726"/>
            <a:ext cx="1414371" cy="1046724"/>
            <a:chOff x="341201" y="771702"/>
            <a:chExt cx="1414371" cy="1046724"/>
          </a:xfrm>
        </p:grpSpPr>
        <p:pic>
          <p:nvPicPr>
            <p:cNvPr id="12" name="Picture 6" descr="hnliches Foto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01" y="1023082"/>
              <a:ext cx="1414371" cy="79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426169" y="771702"/>
              <a:ext cx="12859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Facebook Messenger</a:t>
              </a:r>
            </a:p>
          </p:txBody>
        </p:sp>
      </p:grpSp>
      <p:grpSp>
        <p:nvGrpSpPr>
          <p:cNvPr id="96" name="Gruppierung 95"/>
          <p:cNvGrpSpPr/>
          <p:nvPr/>
        </p:nvGrpSpPr>
        <p:grpSpPr>
          <a:xfrm>
            <a:off x="2243084" y="1297241"/>
            <a:ext cx="2407929" cy="1767436"/>
            <a:chOff x="1801940" y="1491818"/>
            <a:chExt cx="2407929" cy="1767436"/>
          </a:xfrm>
        </p:grpSpPr>
        <p:sp>
          <p:nvSpPr>
            <p:cNvPr id="48" name="Rounded Rectangle 2"/>
            <p:cNvSpPr/>
            <p:nvPr/>
          </p:nvSpPr>
          <p:spPr>
            <a:xfrm>
              <a:off x="1813410" y="1909081"/>
              <a:ext cx="2396459" cy="1343298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026" name="Picture 2" descr="hnliches Foto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6" t="4934" r="17391" b="4773"/>
            <a:stretch/>
          </p:blipFill>
          <p:spPr bwMode="auto">
            <a:xfrm>
              <a:off x="2558184" y="1916969"/>
              <a:ext cx="996499" cy="134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ldergebnis für google cloud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940" y="1491818"/>
              <a:ext cx="1001347" cy="10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3" name="Gewinkelte Verbindung 1062"/>
          <p:cNvCxnSpPr>
            <a:stCxn id="1026" idx="1"/>
          </p:cNvCxnSpPr>
          <p:nvPr/>
        </p:nvCxnSpPr>
        <p:spPr>
          <a:xfrm rot="10800000">
            <a:off x="1854876" y="1809451"/>
            <a:ext cx="1144453" cy="584085"/>
          </a:xfrm>
          <a:prstGeom prst="bentConnector3">
            <a:avLst>
              <a:gd name="adj1" fmla="val 99240"/>
            </a:avLst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winkelte Verbindung 111"/>
          <p:cNvCxnSpPr>
            <a:stCxn id="86" idx="2"/>
            <a:endCxn id="1026" idx="3"/>
          </p:cNvCxnSpPr>
          <p:nvPr/>
        </p:nvCxnSpPr>
        <p:spPr>
          <a:xfrm rot="5400000">
            <a:off x="6169800" y="-229010"/>
            <a:ext cx="448572" cy="4796518"/>
          </a:xfrm>
          <a:prstGeom prst="bentConnector2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ung 5"/>
          <p:cNvGrpSpPr/>
          <p:nvPr/>
        </p:nvGrpSpPr>
        <p:grpSpPr>
          <a:xfrm>
            <a:off x="4814473" y="-29236"/>
            <a:ext cx="7222274" cy="6519639"/>
            <a:chOff x="3170532" y="1339026"/>
            <a:chExt cx="3270908" cy="3243134"/>
          </a:xfrm>
        </p:grpSpPr>
        <p:sp>
          <p:nvSpPr>
            <p:cNvPr id="7" name="Rounded Rectangle 2"/>
            <p:cNvSpPr/>
            <p:nvPr/>
          </p:nvSpPr>
          <p:spPr>
            <a:xfrm>
              <a:off x="3170532" y="1534159"/>
              <a:ext cx="3270908" cy="3048001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1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01" y="1339026"/>
              <a:ext cx="603504" cy="39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5838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35"/>
          <p:cNvSpPr txBox="1"/>
          <p:nvPr/>
        </p:nvSpPr>
        <p:spPr>
          <a:xfrm>
            <a:off x="2669067" y="1095286"/>
            <a:ext cx="140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Chat Dialog</a:t>
            </a:r>
          </a:p>
        </p:txBody>
      </p:sp>
      <p:grpSp>
        <p:nvGrpSpPr>
          <p:cNvPr id="76" name="Gruppierung 75"/>
          <p:cNvGrpSpPr/>
          <p:nvPr/>
        </p:nvGrpSpPr>
        <p:grpSpPr>
          <a:xfrm>
            <a:off x="5233947" y="2913929"/>
            <a:ext cx="897811" cy="1160340"/>
            <a:chOff x="4972160" y="1785209"/>
            <a:chExt cx="897811" cy="1160340"/>
          </a:xfrm>
        </p:grpSpPr>
        <p:pic>
          <p:nvPicPr>
            <p:cNvPr id="4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5" name="TextBox 48"/>
            <p:cNvSpPr txBox="1"/>
            <p:nvPr/>
          </p:nvSpPr>
          <p:spPr>
            <a:xfrm>
              <a:off x="4975219" y="2789917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 logic</a:t>
              </a:r>
              <a:endParaRPr lang="en-US" b="1" dirty="0"/>
            </a:p>
          </p:txBody>
        </p:sp>
      </p:grpSp>
      <p:grpSp>
        <p:nvGrpSpPr>
          <p:cNvPr id="77" name="Gruppierung 76"/>
          <p:cNvGrpSpPr/>
          <p:nvPr/>
        </p:nvGrpSpPr>
        <p:grpSpPr>
          <a:xfrm>
            <a:off x="11168159" y="498767"/>
            <a:ext cx="640080" cy="791514"/>
            <a:chOff x="13050264" y="6003342"/>
            <a:chExt cx="640080" cy="791514"/>
          </a:xfrm>
        </p:grpSpPr>
        <p:pic>
          <p:nvPicPr>
            <p:cNvPr id="9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622" y="6003342"/>
              <a:ext cx="335701" cy="636066"/>
            </a:xfrm>
            <a:prstGeom prst="rect">
              <a:avLst/>
            </a:prstGeom>
          </p:spPr>
        </p:pic>
        <p:sp>
          <p:nvSpPr>
            <p:cNvPr id="10" name="TextBox 50"/>
            <p:cNvSpPr txBox="1"/>
            <p:nvPr/>
          </p:nvSpPr>
          <p:spPr>
            <a:xfrm>
              <a:off x="13050264" y="6639408"/>
              <a:ext cx="64008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IAM</a:t>
              </a:r>
            </a:p>
          </p:txBody>
        </p:sp>
      </p:grpSp>
      <p:grpSp>
        <p:nvGrpSpPr>
          <p:cNvPr id="104" name="Gruppierung 103"/>
          <p:cNvGrpSpPr/>
          <p:nvPr/>
        </p:nvGrpSpPr>
        <p:grpSpPr>
          <a:xfrm>
            <a:off x="11091245" y="2102117"/>
            <a:ext cx="886832" cy="681030"/>
            <a:chOff x="3140079" y="7107851"/>
            <a:chExt cx="1042586" cy="768391"/>
          </a:xfrm>
        </p:grpSpPr>
        <p:sp>
          <p:nvSpPr>
            <p:cNvPr id="19" name="Abgerundetes Rechteck 18"/>
            <p:cNvSpPr/>
            <p:nvPr/>
          </p:nvSpPr>
          <p:spPr>
            <a:xfrm>
              <a:off x="3140079" y="7107851"/>
              <a:ext cx="965969" cy="7683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70" y="7162262"/>
              <a:ext cx="265790" cy="320447"/>
            </a:xfrm>
            <a:prstGeom prst="rect">
              <a:avLst/>
            </a:prstGeom>
          </p:spPr>
        </p:pic>
        <p:sp>
          <p:nvSpPr>
            <p:cNvPr id="45" name="Textfeld 44"/>
            <p:cNvSpPr txBox="1"/>
            <p:nvPr/>
          </p:nvSpPr>
          <p:spPr>
            <a:xfrm>
              <a:off x="3157380" y="7429339"/>
              <a:ext cx="1025285" cy="41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Status </a:t>
              </a:r>
              <a:r>
                <a:rPr lang="de-DE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icons</a:t>
              </a:r>
              <a:endParaRPr lang="de-DE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de-DE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Webpage</a:t>
              </a:r>
            </a:p>
          </p:txBody>
        </p:sp>
      </p:grpSp>
      <p:sp>
        <p:nvSpPr>
          <p:cNvPr id="57" name="Textfeld 56"/>
          <p:cNvSpPr txBox="1"/>
          <p:nvPr/>
        </p:nvSpPr>
        <p:spPr>
          <a:xfrm>
            <a:off x="3872026" y="3211362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Fulfillment </a:t>
            </a:r>
            <a:r>
              <a:rPr lang="de-DE" sz="1100" dirty="0" err="1"/>
              <a:t>call</a:t>
            </a:r>
            <a:endParaRPr lang="de-DE" sz="1100" dirty="0"/>
          </a:p>
        </p:txBody>
      </p:sp>
      <p:sp>
        <p:nvSpPr>
          <p:cNvPr id="58" name="Textfeld 57"/>
          <p:cNvSpPr txBox="1"/>
          <p:nvPr/>
        </p:nvSpPr>
        <p:spPr>
          <a:xfrm>
            <a:off x="6673760" y="3226566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Lambda </a:t>
            </a:r>
            <a:r>
              <a:rPr lang="de-DE" sz="1100" dirty="0" err="1"/>
              <a:t>call</a:t>
            </a:r>
            <a:endParaRPr lang="de-DE" sz="1100" dirty="0"/>
          </a:p>
        </p:txBody>
      </p:sp>
      <p:sp>
        <p:nvSpPr>
          <p:cNvPr id="68" name="Textfeld 67"/>
          <p:cNvSpPr txBox="1"/>
          <p:nvPr/>
        </p:nvSpPr>
        <p:spPr>
          <a:xfrm rot="16200000">
            <a:off x="10065749" y="1770296"/>
            <a:ext cx="1092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Facebook Link Event</a:t>
            </a:r>
          </a:p>
        </p:txBody>
      </p:sp>
      <p:grpSp>
        <p:nvGrpSpPr>
          <p:cNvPr id="54" name="Gruppierung 53"/>
          <p:cNvGrpSpPr/>
          <p:nvPr/>
        </p:nvGrpSpPr>
        <p:grpSpPr>
          <a:xfrm>
            <a:off x="8106179" y="2578918"/>
            <a:ext cx="1472155" cy="1412911"/>
            <a:chOff x="9806597" y="429756"/>
            <a:chExt cx="1472155" cy="1412911"/>
          </a:xfrm>
        </p:grpSpPr>
        <p:grpSp>
          <p:nvGrpSpPr>
            <p:cNvPr id="51" name="Gruppierung 50"/>
            <p:cNvGrpSpPr/>
            <p:nvPr/>
          </p:nvGrpSpPr>
          <p:grpSpPr>
            <a:xfrm>
              <a:off x="9806597" y="429756"/>
              <a:ext cx="1472155" cy="386770"/>
              <a:chOff x="7144611" y="3515714"/>
              <a:chExt cx="1472155" cy="386770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7144611" y="351571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1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5797" y="356785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34" name="Textfeld 33"/>
              <p:cNvSpPr txBox="1"/>
              <p:nvPr/>
            </p:nvSpPr>
            <p:spPr>
              <a:xfrm>
                <a:off x="7402681" y="3561582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Business </a:t>
                </a:r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Logic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75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34" name="Gerade Verbindung mit Pfeil 133"/>
          <p:cNvCxnSpPr>
            <a:stCxn id="4" idx="3"/>
            <a:endCxn id="75" idx="1"/>
          </p:cNvCxnSpPr>
          <p:nvPr/>
        </p:nvCxnSpPr>
        <p:spPr>
          <a:xfrm>
            <a:off x="6124752" y="3448413"/>
            <a:ext cx="2215330" cy="18197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/>
          <p:cNvCxnSpPr>
            <a:stCxn id="75" idx="3"/>
            <a:endCxn id="14" idx="1"/>
          </p:cNvCxnSpPr>
          <p:nvPr/>
        </p:nvCxnSpPr>
        <p:spPr>
          <a:xfrm flipV="1">
            <a:off x="9215448" y="3459908"/>
            <a:ext cx="1057129" cy="6702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531" y="1323693"/>
            <a:ext cx="650429" cy="780514"/>
          </a:xfrm>
          <a:prstGeom prst="rect">
            <a:avLst/>
          </a:prstGeom>
        </p:spPr>
      </p:pic>
      <p:sp>
        <p:nvSpPr>
          <p:cNvPr id="176" name="Textfeld 175"/>
          <p:cNvSpPr txBox="1"/>
          <p:nvPr/>
        </p:nvSpPr>
        <p:spPr>
          <a:xfrm>
            <a:off x="290082" y="3029920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Login Button</a:t>
            </a:r>
          </a:p>
        </p:txBody>
      </p:sp>
      <p:cxnSp>
        <p:nvCxnSpPr>
          <p:cNvPr id="1074" name="Gewinkelte Verbindung 1073"/>
          <p:cNvCxnSpPr>
            <a:stCxn id="1026" idx="2"/>
            <a:endCxn id="4" idx="1"/>
          </p:cNvCxnSpPr>
          <p:nvPr/>
        </p:nvCxnSpPr>
        <p:spPr>
          <a:xfrm rot="16200000" flipH="1">
            <a:off x="4173894" y="2388360"/>
            <a:ext cx="383736" cy="1736369"/>
          </a:xfrm>
          <a:prstGeom prst="bentConnector2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/>
          <p:cNvCxnSpPr>
            <a:stCxn id="98" idx="3"/>
            <a:endCxn id="86" idx="1"/>
          </p:cNvCxnSpPr>
          <p:nvPr/>
        </p:nvCxnSpPr>
        <p:spPr>
          <a:xfrm flipV="1">
            <a:off x="6083450" y="1419744"/>
            <a:ext cx="2271212" cy="1010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ierung 123"/>
          <p:cNvGrpSpPr/>
          <p:nvPr/>
        </p:nvGrpSpPr>
        <p:grpSpPr>
          <a:xfrm>
            <a:off x="9952728" y="5019193"/>
            <a:ext cx="1510638" cy="1425368"/>
            <a:chOff x="9807419" y="792228"/>
            <a:chExt cx="1510638" cy="1425368"/>
          </a:xfrm>
        </p:grpSpPr>
        <p:grpSp>
          <p:nvGrpSpPr>
            <p:cNvPr id="125" name="Gruppierung 124"/>
            <p:cNvGrpSpPr/>
            <p:nvPr/>
          </p:nvGrpSpPr>
          <p:grpSpPr>
            <a:xfrm>
              <a:off x="9807419" y="1830826"/>
              <a:ext cx="1510638" cy="386770"/>
              <a:chOff x="7145433" y="4916784"/>
              <a:chExt cx="1510638" cy="386770"/>
            </a:xfrm>
          </p:grpSpPr>
          <p:sp>
            <p:nvSpPr>
              <p:cNvPr id="127" name="Abgerundetes Rechteck 126"/>
              <p:cNvSpPr/>
              <p:nvPr/>
            </p:nvSpPr>
            <p:spPr>
              <a:xfrm>
                <a:off x="7145433" y="491678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28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619" y="496892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129" name="Textfeld 128"/>
              <p:cNvSpPr txBox="1"/>
              <p:nvPr/>
            </p:nvSpPr>
            <p:spPr>
              <a:xfrm>
                <a:off x="7505628" y="4974493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Authentication</a:t>
                </a:r>
              </a:p>
            </p:txBody>
          </p:sp>
        </p:grpSp>
        <p:pic>
          <p:nvPicPr>
            <p:cNvPr id="12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grpSp>
        <p:nvGrpSpPr>
          <p:cNvPr id="84" name="Gruppierung 83"/>
          <p:cNvGrpSpPr/>
          <p:nvPr/>
        </p:nvGrpSpPr>
        <p:grpSpPr>
          <a:xfrm>
            <a:off x="8144356" y="499145"/>
            <a:ext cx="1488701" cy="1445818"/>
            <a:chOff x="9830194" y="396849"/>
            <a:chExt cx="1488701" cy="1445818"/>
          </a:xfrm>
        </p:grpSpPr>
        <p:grpSp>
          <p:nvGrpSpPr>
            <p:cNvPr id="85" name="Gruppierung 84"/>
            <p:cNvGrpSpPr/>
            <p:nvPr/>
          </p:nvGrpSpPr>
          <p:grpSpPr>
            <a:xfrm>
              <a:off x="9830194" y="396849"/>
              <a:ext cx="1488701" cy="386770"/>
              <a:chOff x="7168208" y="3482807"/>
              <a:chExt cx="1488701" cy="386770"/>
            </a:xfrm>
          </p:grpSpPr>
          <p:sp>
            <p:nvSpPr>
              <p:cNvPr id="87" name="Abgerundetes Rechteck 86"/>
              <p:cNvSpPr/>
              <p:nvPr/>
            </p:nvSpPr>
            <p:spPr>
              <a:xfrm>
                <a:off x="7168208" y="3482807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8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457" y="3534952"/>
                <a:ext cx="271819" cy="282479"/>
              </a:xfrm>
              <a:prstGeom prst="rect">
                <a:avLst/>
              </a:prstGeom>
            </p:spPr>
          </p:pic>
          <p:sp>
            <p:nvSpPr>
              <p:cNvPr id="89" name="Textfeld 88"/>
              <p:cNvSpPr txBox="1"/>
              <p:nvPr/>
            </p:nvSpPr>
            <p:spPr>
              <a:xfrm>
                <a:off x="7506466" y="3540516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Linking Proxy</a:t>
                </a:r>
              </a:p>
            </p:txBody>
          </p:sp>
        </p:grpSp>
        <p:pic>
          <p:nvPicPr>
            <p:cNvPr id="8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38" name="Gerade Verbindung mit Pfeil 137"/>
          <p:cNvCxnSpPr>
            <a:stCxn id="12" idx="2"/>
            <a:endCxn id="1029" idx="0"/>
          </p:cNvCxnSpPr>
          <p:nvPr/>
        </p:nvCxnSpPr>
        <p:spPr>
          <a:xfrm flipH="1">
            <a:off x="1408405" y="1809450"/>
            <a:ext cx="8787" cy="326721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Gewinkelte Verbindung 1032"/>
          <p:cNvCxnSpPr>
            <a:stCxn id="86" idx="3"/>
            <a:endCxn id="14" idx="0"/>
          </p:cNvCxnSpPr>
          <p:nvPr/>
        </p:nvCxnSpPr>
        <p:spPr>
          <a:xfrm>
            <a:off x="9230028" y="1419744"/>
            <a:ext cx="1390812" cy="1638057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/>
          <p:cNvCxnSpPr>
            <a:stCxn id="1029" idx="3"/>
            <a:endCxn id="122" idx="1"/>
          </p:cNvCxnSpPr>
          <p:nvPr/>
        </p:nvCxnSpPr>
        <p:spPr>
          <a:xfrm flipV="1">
            <a:off x="2609472" y="5546029"/>
            <a:ext cx="2606840" cy="1373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/>
          <p:cNvCxnSpPr>
            <a:stCxn id="122" idx="3"/>
            <a:endCxn id="126" idx="1"/>
          </p:cNvCxnSpPr>
          <p:nvPr/>
        </p:nvCxnSpPr>
        <p:spPr>
          <a:xfrm flipV="1">
            <a:off x="6107117" y="5544413"/>
            <a:ext cx="4078692" cy="161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Gewinkelte Verbindung 1042"/>
          <p:cNvCxnSpPr>
            <a:stCxn id="126" idx="0"/>
            <a:endCxn id="14" idx="2"/>
          </p:cNvCxnSpPr>
          <p:nvPr/>
        </p:nvCxnSpPr>
        <p:spPr>
          <a:xfrm rot="16200000" flipV="1">
            <a:off x="10043577" y="4439278"/>
            <a:ext cx="1157178" cy="265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uppierung 96"/>
          <p:cNvGrpSpPr/>
          <p:nvPr/>
        </p:nvGrpSpPr>
        <p:grpSpPr>
          <a:xfrm>
            <a:off x="5192645" y="886270"/>
            <a:ext cx="897811" cy="1342218"/>
            <a:chOff x="4972160" y="1785209"/>
            <a:chExt cx="897811" cy="1342218"/>
          </a:xfrm>
        </p:grpSpPr>
        <p:pic>
          <p:nvPicPr>
            <p:cNvPr id="9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99" name="TextBox 48"/>
            <p:cNvSpPr txBox="1"/>
            <p:nvPr/>
          </p:nvSpPr>
          <p:spPr>
            <a:xfrm>
              <a:off x="4975219" y="2797081"/>
              <a:ext cx="894752" cy="3303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</a:t>
              </a:r>
              <a:endParaRPr lang="en-US" b="1" dirty="0"/>
            </a:p>
            <a:p>
              <a:pPr algn="ctr"/>
              <a:r>
                <a:rPr lang="en-US" sz="1000" b="1" dirty="0"/>
                <a:t>proxy</a:t>
              </a:r>
            </a:p>
          </p:txBody>
        </p:sp>
      </p:grpSp>
      <p:cxnSp>
        <p:nvCxnSpPr>
          <p:cNvPr id="106" name="Gerade Verbindung mit Pfeil 105"/>
          <p:cNvCxnSpPr>
            <a:stCxn id="12" idx="3"/>
            <a:endCxn id="98" idx="1"/>
          </p:cNvCxnSpPr>
          <p:nvPr/>
        </p:nvCxnSpPr>
        <p:spPr>
          <a:xfrm>
            <a:off x="2124377" y="1411778"/>
            <a:ext cx="3068268" cy="897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pierung 120"/>
          <p:cNvGrpSpPr/>
          <p:nvPr/>
        </p:nvGrpSpPr>
        <p:grpSpPr>
          <a:xfrm>
            <a:off x="5216312" y="5011545"/>
            <a:ext cx="897811" cy="1325558"/>
            <a:chOff x="4972160" y="1785209"/>
            <a:chExt cx="897811" cy="1325558"/>
          </a:xfrm>
        </p:grpSpPr>
        <p:pic>
          <p:nvPicPr>
            <p:cNvPr id="122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60" y="1785209"/>
              <a:ext cx="890805" cy="1068968"/>
            </a:xfrm>
            <a:prstGeom prst="rect">
              <a:avLst/>
            </a:prstGeom>
          </p:spPr>
        </p:pic>
        <p:sp>
          <p:nvSpPr>
            <p:cNvPr id="123" name="TextBox 48"/>
            <p:cNvSpPr txBox="1"/>
            <p:nvPr/>
          </p:nvSpPr>
          <p:spPr>
            <a:xfrm>
              <a:off x="4975219" y="2789916"/>
              <a:ext cx="894752" cy="320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API Gateway Login</a:t>
              </a:r>
              <a:endParaRPr lang="en-US" b="1" dirty="0"/>
            </a:p>
          </p:txBody>
        </p:sp>
      </p:grpSp>
      <p:pic>
        <p:nvPicPr>
          <p:cNvPr id="1029" name="Bild 10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337" y="5076664"/>
            <a:ext cx="2402135" cy="96619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96" name="Gruppierung 95"/>
          <p:cNvGrpSpPr/>
          <p:nvPr/>
        </p:nvGrpSpPr>
        <p:grpSpPr>
          <a:xfrm>
            <a:off x="2243084" y="1297241"/>
            <a:ext cx="2407929" cy="1767436"/>
            <a:chOff x="1801940" y="1491818"/>
            <a:chExt cx="2407929" cy="1767436"/>
          </a:xfrm>
        </p:grpSpPr>
        <p:sp>
          <p:nvSpPr>
            <p:cNvPr id="48" name="Rounded Rectangle 2"/>
            <p:cNvSpPr/>
            <p:nvPr/>
          </p:nvSpPr>
          <p:spPr>
            <a:xfrm>
              <a:off x="1813410" y="1909081"/>
              <a:ext cx="2396459" cy="1343298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026" name="Picture 2" descr="hnliches Foto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6" t="4934" r="17391" b="4773"/>
            <a:stretch/>
          </p:blipFill>
          <p:spPr bwMode="auto">
            <a:xfrm>
              <a:off x="2558184" y="1916969"/>
              <a:ext cx="996499" cy="134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ldergebnis für google clou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940" y="1491818"/>
              <a:ext cx="1001347" cy="10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3" name="Gewinkelte Verbindung 1062"/>
          <p:cNvCxnSpPr>
            <a:stCxn id="1026" idx="1"/>
          </p:cNvCxnSpPr>
          <p:nvPr/>
        </p:nvCxnSpPr>
        <p:spPr>
          <a:xfrm rot="10800000">
            <a:off x="1854876" y="1809451"/>
            <a:ext cx="1144453" cy="584085"/>
          </a:xfrm>
          <a:prstGeom prst="bentConnector3">
            <a:avLst>
              <a:gd name="adj1" fmla="val 99240"/>
            </a:avLst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winkelte Verbindung 111"/>
          <p:cNvCxnSpPr>
            <a:stCxn id="86" idx="2"/>
            <a:endCxn id="1026" idx="3"/>
          </p:cNvCxnSpPr>
          <p:nvPr/>
        </p:nvCxnSpPr>
        <p:spPr>
          <a:xfrm rot="5400000">
            <a:off x="6169800" y="-229010"/>
            <a:ext cx="448572" cy="4796518"/>
          </a:xfrm>
          <a:prstGeom prst="bentConnector2">
            <a:avLst/>
          </a:prstGeom>
          <a:ln w="57150">
            <a:solidFill>
              <a:srgbClr val="7030A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/>
          <p:cNvSpPr/>
          <p:nvPr/>
        </p:nvSpPr>
        <p:spPr>
          <a:xfrm>
            <a:off x="404" y="-29236"/>
            <a:ext cx="12192000" cy="68995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48" name="Gerade Verbindung mit Pfeil 1047"/>
          <p:cNvCxnSpPr>
            <a:endCxn id="80" idx="3"/>
          </p:cNvCxnSpPr>
          <p:nvPr/>
        </p:nvCxnSpPr>
        <p:spPr>
          <a:xfrm flipH="1">
            <a:off x="9207620" y="3843858"/>
            <a:ext cx="1431517" cy="728185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feld 178"/>
          <p:cNvSpPr txBox="1"/>
          <p:nvPr/>
        </p:nvSpPr>
        <p:spPr>
          <a:xfrm rot="19832622">
            <a:off x="9229622" y="4030459"/>
            <a:ext cx="110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c</a:t>
            </a:r>
            <a:r>
              <a:rPr lang="de-DE" sz="1100"/>
              <a:t>hange</a:t>
            </a:r>
            <a:r>
              <a:rPr lang="de-DE" sz="1100" dirty="0"/>
              <a:t> </a:t>
            </a:r>
            <a:r>
              <a:rPr lang="de-DE" sz="1100" dirty="0" err="1"/>
              <a:t>trigger</a:t>
            </a:r>
            <a:endParaRPr lang="de-DE" sz="1100" dirty="0"/>
          </a:p>
        </p:txBody>
      </p:sp>
      <p:grpSp>
        <p:nvGrpSpPr>
          <p:cNvPr id="78" name="Gruppierung 77"/>
          <p:cNvGrpSpPr/>
          <p:nvPr/>
        </p:nvGrpSpPr>
        <p:grpSpPr>
          <a:xfrm>
            <a:off x="8099173" y="4046823"/>
            <a:ext cx="1472155" cy="1425368"/>
            <a:chOff x="9807419" y="792228"/>
            <a:chExt cx="1472155" cy="1425368"/>
          </a:xfrm>
        </p:grpSpPr>
        <p:grpSp>
          <p:nvGrpSpPr>
            <p:cNvPr id="79" name="Gruppierung 78"/>
            <p:cNvGrpSpPr/>
            <p:nvPr/>
          </p:nvGrpSpPr>
          <p:grpSpPr>
            <a:xfrm>
              <a:off x="9807419" y="1830826"/>
              <a:ext cx="1472155" cy="386770"/>
              <a:chOff x="7145433" y="4916784"/>
              <a:chExt cx="1472155" cy="386770"/>
            </a:xfrm>
          </p:grpSpPr>
          <p:sp>
            <p:nvSpPr>
              <p:cNvPr id="81" name="Abgerundetes Rechteck 80"/>
              <p:cNvSpPr/>
              <p:nvPr/>
            </p:nvSpPr>
            <p:spPr>
              <a:xfrm>
                <a:off x="7145433" y="4916784"/>
                <a:ext cx="1472155" cy="3867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2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619" y="4968929"/>
                <a:ext cx="271819" cy="282479"/>
              </a:xfrm>
              <a:prstGeom prst="rect">
                <a:avLst/>
              </a:prstGeom>
            </p:spPr>
          </p:pic>
          <p:sp>
            <p:nvSpPr>
              <p:cNvPr id="83" name="Textfeld 82"/>
              <p:cNvSpPr txBox="1"/>
              <p:nvPr/>
            </p:nvSpPr>
            <p:spPr>
              <a:xfrm>
                <a:off x="7403503" y="4962652"/>
                <a:ext cx="11504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DynamoUpdate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80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00" y="792228"/>
              <a:ext cx="875366" cy="1050439"/>
            </a:xfrm>
            <a:prstGeom prst="rect">
              <a:avLst/>
            </a:prstGeom>
          </p:spPr>
        </p:pic>
      </p:grpSp>
      <p:cxnSp>
        <p:nvCxnSpPr>
          <p:cNvPr id="1051" name="Gewinkelte Verbindung 1050"/>
          <p:cNvCxnSpPr>
            <a:stCxn id="80" idx="1"/>
          </p:cNvCxnSpPr>
          <p:nvPr/>
        </p:nvCxnSpPr>
        <p:spPr>
          <a:xfrm rot="10800000">
            <a:off x="1632650" y="1819433"/>
            <a:ext cx="6699605" cy="2752611"/>
          </a:xfrm>
          <a:prstGeom prst="bentConnector3">
            <a:avLst>
              <a:gd name="adj1" fmla="val 99992"/>
            </a:avLst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ung 100"/>
          <p:cNvGrpSpPr/>
          <p:nvPr/>
        </p:nvGrpSpPr>
        <p:grpSpPr>
          <a:xfrm>
            <a:off x="10272577" y="3057801"/>
            <a:ext cx="1646281" cy="899888"/>
            <a:chOff x="8156260" y="3238557"/>
            <a:chExt cx="1646281" cy="899888"/>
          </a:xfrm>
        </p:grpSpPr>
        <p:grpSp>
          <p:nvGrpSpPr>
            <p:cNvPr id="49" name="Gruppierung 48"/>
            <p:cNvGrpSpPr/>
            <p:nvPr/>
          </p:nvGrpSpPr>
          <p:grpSpPr>
            <a:xfrm>
              <a:off x="8156260" y="3238557"/>
              <a:ext cx="696526" cy="899888"/>
              <a:chOff x="7291080" y="2045725"/>
              <a:chExt cx="910081" cy="1128020"/>
            </a:xfrm>
          </p:grpSpPr>
          <p:pic>
            <p:nvPicPr>
              <p:cNvPr id="14" name="Picture 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1080" y="2045725"/>
                <a:ext cx="910081" cy="1008092"/>
              </a:xfrm>
              <a:prstGeom prst="rect">
                <a:avLst/>
              </a:prstGeom>
            </p:spPr>
          </p:pic>
          <p:sp>
            <p:nvSpPr>
              <p:cNvPr id="15" name="TextBox 254"/>
              <p:cNvSpPr txBox="1"/>
              <p:nvPr/>
            </p:nvSpPr>
            <p:spPr>
              <a:xfrm>
                <a:off x="7291080" y="3018113"/>
                <a:ext cx="894752" cy="155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err="1"/>
                  <a:t>DynamoDB</a:t>
                </a:r>
                <a:endParaRPr lang="en-US" b="1" dirty="0"/>
              </a:p>
            </p:txBody>
          </p:sp>
        </p:grpSp>
        <p:grpSp>
          <p:nvGrpSpPr>
            <p:cNvPr id="37" name="Gruppieren 5"/>
            <p:cNvGrpSpPr/>
            <p:nvPr/>
          </p:nvGrpSpPr>
          <p:grpSpPr>
            <a:xfrm>
              <a:off x="8894220" y="3278206"/>
              <a:ext cx="908321" cy="712980"/>
              <a:chOff x="7078179" y="989152"/>
              <a:chExt cx="908321" cy="712980"/>
            </a:xfrm>
          </p:grpSpPr>
          <p:grpSp>
            <p:nvGrpSpPr>
              <p:cNvPr id="38" name="Gruppieren 1040"/>
              <p:cNvGrpSpPr/>
              <p:nvPr/>
            </p:nvGrpSpPr>
            <p:grpSpPr>
              <a:xfrm>
                <a:off x="7078179" y="989152"/>
                <a:ext cx="805340" cy="712980"/>
                <a:chOff x="6224112" y="1252059"/>
                <a:chExt cx="805340" cy="712980"/>
              </a:xfrm>
              <a:effectLst>
                <a:glow>
                  <a:schemeClr val="accent1"/>
                </a:glow>
              </a:effectLst>
            </p:grpSpPr>
            <p:sp>
              <p:nvSpPr>
                <p:cNvPr id="40" name="Abgerundetes Rechteck 39"/>
                <p:cNvSpPr/>
                <p:nvPr/>
              </p:nvSpPr>
              <p:spPr>
                <a:xfrm>
                  <a:off x="6224112" y="1252059"/>
                  <a:ext cx="805340" cy="7129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1" name="Picture 100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9894" y="1323032"/>
                  <a:ext cx="247012" cy="242962"/>
                </a:xfrm>
                <a:prstGeom prst="rect">
                  <a:avLst/>
                </a:prstGeom>
              </p:spPr>
            </p:pic>
            <p:pic>
              <p:nvPicPr>
                <p:cNvPr id="42" name="Picture 100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9197" y="1323032"/>
                  <a:ext cx="247012" cy="242962"/>
                </a:xfrm>
                <a:prstGeom prst="rect">
                  <a:avLst/>
                </a:prstGeom>
              </p:spPr>
            </p:pic>
          </p:grpSp>
          <p:sp>
            <p:nvSpPr>
              <p:cNvPr id="39" name="Textfeld 38"/>
              <p:cNvSpPr txBox="1"/>
              <p:nvPr/>
            </p:nvSpPr>
            <p:spPr>
              <a:xfrm>
                <a:off x="7088811" y="1271245"/>
                <a:ext cx="8976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Customer</a:t>
                </a:r>
              </a:p>
              <a:p>
                <a:r>
                  <a:rPr lang="de-DE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de-DE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Parcel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00" name="Gruppierung 99"/>
          <p:cNvGrpSpPr/>
          <p:nvPr/>
        </p:nvGrpSpPr>
        <p:grpSpPr>
          <a:xfrm>
            <a:off x="710006" y="762726"/>
            <a:ext cx="1414371" cy="1046724"/>
            <a:chOff x="341201" y="771702"/>
            <a:chExt cx="1414371" cy="1046724"/>
          </a:xfrm>
        </p:grpSpPr>
        <p:pic>
          <p:nvPicPr>
            <p:cNvPr id="12" name="Picture 6" descr="hnliches Fot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01" y="1023082"/>
              <a:ext cx="1414371" cy="79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426169" y="771702"/>
              <a:ext cx="12859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Facebook Messenger</a:t>
              </a:r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4814473" y="-29236"/>
            <a:ext cx="7222274" cy="6519639"/>
            <a:chOff x="3170532" y="1339026"/>
            <a:chExt cx="3270908" cy="3243134"/>
          </a:xfrm>
        </p:grpSpPr>
        <p:sp>
          <p:nvSpPr>
            <p:cNvPr id="7" name="Rounded Rectangle 2"/>
            <p:cNvSpPr/>
            <p:nvPr/>
          </p:nvSpPr>
          <p:spPr>
            <a:xfrm>
              <a:off x="3170532" y="1534159"/>
              <a:ext cx="3270908" cy="3048001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1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01" y="1339026"/>
              <a:ext cx="603504" cy="39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24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s://pixabay.com/get/eb34b90e2bf7073ed1534705fb0938c9bd22ffd41cb0124992f0c57ba5/forward-2181336_1920.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785"/>
            <a:ext cx="12192000" cy="52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7993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Microsoft Macintosh PowerPoint</Application>
  <PresentationFormat>Breitbild</PresentationFormat>
  <Paragraphs>295</Paragraphs>
  <Slides>81</Slides>
  <Notes>38</Notes>
  <HiddenSlides>13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Chat-Bots für den Facebook Messenger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Chat-Bots für den Facebook Messenger</dc:title>
  <dc:creator>Philipp Koch</dc:creator>
  <cp:lastModifiedBy>Philipp Koch</cp:lastModifiedBy>
  <cp:revision>4</cp:revision>
  <dcterms:created xsi:type="dcterms:W3CDTF">2019-06-13T18:40:48Z</dcterms:created>
  <dcterms:modified xsi:type="dcterms:W3CDTF">2019-06-14T07:50:10Z</dcterms:modified>
</cp:coreProperties>
</file>